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25"/>
  </p:notesMasterIdLst>
  <p:sldIdLst>
    <p:sldId id="307" r:id="rId2"/>
    <p:sldId id="315" r:id="rId3"/>
    <p:sldId id="259" r:id="rId4"/>
    <p:sldId id="320" r:id="rId5"/>
    <p:sldId id="316" r:id="rId6"/>
    <p:sldId id="313" r:id="rId7"/>
    <p:sldId id="314" r:id="rId8"/>
    <p:sldId id="324" r:id="rId9"/>
    <p:sldId id="325" r:id="rId10"/>
    <p:sldId id="323" r:id="rId11"/>
    <p:sldId id="322" r:id="rId12"/>
    <p:sldId id="319" r:id="rId13"/>
    <p:sldId id="318" r:id="rId14"/>
    <p:sldId id="327" r:id="rId15"/>
    <p:sldId id="326" r:id="rId16"/>
    <p:sldId id="321" r:id="rId17"/>
    <p:sldId id="328" r:id="rId18"/>
    <p:sldId id="332" r:id="rId19"/>
    <p:sldId id="330" r:id="rId20"/>
    <p:sldId id="329" r:id="rId21"/>
    <p:sldId id="331" r:id="rId22"/>
    <p:sldId id="312" r:id="rId23"/>
    <p:sldId id="311" r:id="rId24"/>
  </p:sldIdLst>
  <p:sldSz cx="9144000" cy="5143500" type="screen16x9"/>
  <p:notesSz cx="6858000" cy="9144000"/>
  <p:embeddedFontLst>
    <p:embeddedFont>
      <p:font typeface="Open Sans" panose="020B0604020202020204" charset="0"/>
      <p:regular r:id="rId26"/>
      <p:bold r:id="rId27"/>
      <p:italic r:id="rId28"/>
      <p:boldItalic r:id="rId29"/>
    </p:embeddedFont>
    <p:embeddedFont>
      <p:font typeface="Source Sans Pro" panose="020B0604020202020204" charset="0"/>
      <p:regular r:id="rId30"/>
      <p:bold r:id="rId31"/>
      <p:italic r:id="rId32"/>
      <p:boldItalic r:id="rId33"/>
    </p:embeddedFont>
    <p:embeddedFont>
      <p:font typeface="BenchNine" panose="020B0604020202020204" charset="0"/>
      <p:regular r:id="rId34"/>
      <p:bold r:id="rId35"/>
    </p:embeddedFont>
    <p:embeddedFont>
      <p:font typeface="Noto Sans" panose="020B0604020202020204" charset="0"/>
      <p:regular r:id="rId36"/>
      <p:bold r:id="rId37"/>
      <p:italic r:id="rId38"/>
      <p:boldItalic r:id="rId39"/>
    </p:embeddedFont>
    <p:embeddedFont>
      <p:font typeface="Josefin Sans" panose="020B0604020202020204" charset="0"/>
      <p:regular r:id="rId40"/>
      <p:bold r:id="rId41"/>
      <p:italic r:id="rId42"/>
      <p:boldItalic r:id="rId43"/>
    </p:embeddedFont>
    <p:embeddedFont>
      <p:font typeface="Montserrat" panose="020B060402020202020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E54759"/>
    <a:srgbClr val="00A19A"/>
    <a:srgbClr val="009FE3"/>
    <a:srgbClr val="F0F0F0"/>
    <a:srgbClr val="AA1D1D"/>
    <a:srgbClr val="D430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03D50EAF-3163-4F20-88ED-F5F79476F2F4}">
  <a:tblStyle styleId="{03D50EAF-3163-4F20-88ED-F5F79476F2F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69" autoAdjust="0"/>
    <p:restoredTop sz="94694"/>
  </p:normalViewPr>
  <p:slideViewPr>
    <p:cSldViewPr snapToGrid="0">
      <p:cViewPr>
        <p:scale>
          <a:sx n="102" d="100"/>
          <a:sy n="102" d="100"/>
        </p:scale>
        <p:origin x="-510" y="22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36135512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23c2e0530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23c2e0530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0023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1296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7745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8532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4464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1504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3892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5717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7475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1152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3009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3448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3361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6746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8532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5275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5136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1188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23c2e05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23c2e053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179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dk1"/>
            </a:gs>
            <a:gs pos="100000">
              <a:schemeClr val="lt2"/>
            </a:gs>
          </a:gsLst>
          <a:lin ang="2698631" scaled="0"/>
        </a:gradFill>
        <a:effectLst/>
      </p:bgPr>
    </p:bg>
    <p:spTree>
      <p:nvGrpSpPr>
        <p:cNvPr id="1" name="Shape 8"/>
        <p:cNvGrpSpPr/>
        <p:nvPr/>
      </p:nvGrpSpPr>
      <p:grpSpPr>
        <a:xfrm>
          <a:off x="0" y="0"/>
          <a:ext cx="0" cy="0"/>
          <a:chOff x="0" y="0"/>
          <a:chExt cx="0" cy="0"/>
        </a:xfrm>
      </p:grpSpPr>
      <p:sp>
        <p:nvSpPr>
          <p:cNvPr id="9" name="Google Shape;9;p2"/>
          <p:cNvSpPr/>
          <p:nvPr/>
        </p:nvSpPr>
        <p:spPr>
          <a:xfrm>
            <a:off x="2709968" y="0"/>
            <a:ext cx="6434014" cy="5143405"/>
          </a:xfrm>
          <a:custGeom>
            <a:avLst/>
            <a:gdLst/>
            <a:ahLst/>
            <a:cxnLst/>
            <a:rect l="l" t="t" r="r" b="b"/>
            <a:pathLst>
              <a:path w="130514" h="104334" extrusionOk="0">
                <a:moveTo>
                  <a:pt x="100994" y="0"/>
                </a:moveTo>
                <a:cubicBezTo>
                  <a:pt x="100994" y="0"/>
                  <a:pt x="86231" y="3585"/>
                  <a:pt x="91811" y="31162"/>
                </a:cubicBezTo>
                <a:cubicBezTo>
                  <a:pt x="96364" y="53637"/>
                  <a:pt x="94006" y="81607"/>
                  <a:pt x="66172" y="81607"/>
                </a:cubicBezTo>
                <a:cubicBezTo>
                  <a:pt x="65925" y="81607"/>
                  <a:pt x="65676" y="81604"/>
                  <a:pt x="65425" y="81600"/>
                </a:cubicBezTo>
                <a:cubicBezTo>
                  <a:pt x="55492" y="81425"/>
                  <a:pt x="44349" y="76049"/>
                  <a:pt x="33001" y="76049"/>
                </a:cubicBezTo>
                <a:cubicBezTo>
                  <a:pt x="27645" y="76049"/>
                  <a:pt x="22243" y="77246"/>
                  <a:pt x="16902" y="80753"/>
                </a:cubicBezTo>
                <a:cubicBezTo>
                  <a:pt x="2879" y="89963"/>
                  <a:pt x="1" y="104334"/>
                  <a:pt x="1" y="104334"/>
                </a:cubicBezTo>
                <a:lnTo>
                  <a:pt x="130513" y="104334"/>
                </a:lnTo>
                <a:lnTo>
                  <a:pt x="130513" y="0"/>
                </a:lnTo>
                <a:close/>
              </a:path>
            </a:pathLst>
          </a:custGeom>
          <a:gradFill>
            <a:gsLst>
              <a:gs pos="0">
                <a:schemeClr val="dk1"/>
              </a:gs>
              <a:gs pos="100000">
                <a:schemeClr val="l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3535716" y="1862938"/>
            <a:ext cx="5608281" cy="3280502"/>
          </a:xfrm>
          <a:custGeom>
            <a:avLst/>
            <a:gdLst/>
            <a:ahLst/>
            <a:cxnLst/>
            <a:rect l="l" t="t" r="r" b="b"/>
            <a:pathLst>
              <a:path w="113764" h="66545" extrusionOk="0">
                <a:moveTo>
                  <a:pt x="113763" y="1"/>
                </a:moveTo>
                <a:cubicBezTo>
                  <a:pt x="113763" y="1"/>
                  <a:pt x="94363" y="5103"/>
                  <a:pt x="77775" y="33272"/>
                </a:cubicBezTo>
                <a:cubicBezTo>
                  <a:pt x="67864" y="50104"/>
                  <a:pt x="57286" y="53491"/>
                  <a:pt x="45819" y="53491"/>
                </a:cubicBezTo>
                <a:cubicBezTo>
                  <a:pt x="38095" y="53491"/>
                  <a:pt x="29967" y="51954"/>
                  <a:pt x="21367" y="51954"/>
                </a:cubicBezTo>
                <a:cubicBezTo>
                  <a:pt x="0" y="51954"/>
                  <a:pt x="792" y="66545"/>
                  <a:pt x="792" y="66545"/>
                </a:cubicBezTo>
                <a:lnTo>
                  <a:pt x="113763" y="66545"/>
                </a:lnTo>
                <a:lnTo>
                  <a:pt x="113763" y="1"/>
                </a:lnTo>
                <a:close/>
              </a:path>
            </a:pathLst>
          </a:custGeom>
          <a:gradFill>
            <a:gsLst>
              <a:gs pos="0">
                <a:schemeClr val="dk1"/>
              </a:gs>
              <a:gs pos="100000">
                <a:schemeClr val="l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0" y="4042"/>
            <a:ext cx="5996055" cy="4459748"/>
          </a:xfrm>
          <a:custGeom>
            <a:avLst/>
            <a:gdLst/>
            <a:ahLst/>
            <a:cxnLst/>
            <a:rect l="l" t="t" r="r" b="b"/>
            <a:pathLst>
              <a:path w="121630" h="90466" extrusionOk="0">
                <a:moveTo>
                  <a:pt x="1" y="1"/>
                </a:moveTo>
                <a:lnTo>
                  <a:pt x="1" y="89520"/>
                </a:lnTo>
                <a:cubicBezTo>
                  <a:pt x="2415" y="90107"/>
                  <a:pt x="5391" y="90466"/>
                  <a:pt x="8641" y="90466"/>
                </a:cubicBezTo>
                <a:cubicBezTo>
                  <a:pt x="21536" y="90466"/>
                  <a:pt x="38723" y="84819"/>
                  <a:pt x="42056" y="65440"/>
                </a:cubicBezTo>
                <a:cubicBezTo>
                  <a:pt x="45105" y="47715"/>
                  <a:pt x="48968" y="43796"/>
                  <a:pt x="57073" y="43796"/>
                </a:cubicBezTo>
                <a:cubicBezTo>
                  <a:pt x="63200" y="43796"/>
                  <a:pt x="71751" y="46035"/>
                  <a:pt x="84206" y="46243"/>
                </a:cubicBezTo>
                <a:cubicBezTo>
                  <a:pt x="84456" y="46247"/>
                  <a:pt x="84703" y="46249"/>
                  <a:pt x="84948" y="46249"/>
                </a:cubicBezTo>
                <a:cubicBezTo>
                  <a:pt x="121629" y="46249"/>
                  <a:pt x="111539" y="1"/>
                  <a:pt x="111539" y="1"/>
                </a:cubicBezTo>
                <a:close/>
              </a:path>
            </a:pathLst>
          </a:custGeom>
          <a:gradFill>
            <a:gsLst>
              <a:gs pos="0">
                <a:schemeClr val="dk1"/>
              </a:gs>
              <a:gs pos="100000">
                <a:schemeClr val="l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0" y="0"/>
            <a:ext cx="5262064" cy="3072467"/>
          </a:xfrm>
          <a:custGeom>
            <a:avLst/>
            <a:gdLst/>
            <a:ahLst/>
            <a:cxnLst/>
            <a:rect l="l" t="t" r="r" b="b"/>
            <a:pathLst>
              <a:path w="106741" h="62325" extrusionOk="0">
                <a:moveTo>
                  <a:pt x="106740" y="0"/>
                </a:moveTo>
                <a:lnTo>
                  <a:pt x="1" y="83"/>
                </a:lnTo>
                <a:lnTo>
                  <a:pt x="1" y="61346"/>
                </a:lnTo>
                <a:cubicBezTo>
                  <a:pt x="1" y="61346"/>
                  <a:pt x="3546" y="62324"/>
                  <a:pt x="8431" y="62324"/>
                </a:cubicBezTo>
                <a:cubicBezTo>
                  <a:pt x="17345" y="62324"/>
                  <a:pt x="30721" y="59067"/>
                  <a:pt x="35169" y="40668"/>
                </a:cubicBezTo>
                <a:cubicBezTo>
                  <a:pt x="39815" y="21454"/>
                  <a:pt x="48059" y="15875"/>
                  <a:pt x="55684" y="15875"/>
                </a:cubicBezTo>
                <a:cubicBezTo>
                  <a:pt x="59361" y="15875"/>
                  <a:pt x="62895" y="17173"/>
                  <a:pt x="65811" y="18864"/>
                </a:cubicBezTo>
                <a:cubicBezTo>
                  <a:pt x="71333" y="22067"/>
                  <a:pt x="77411" y="23685"/>
                  <a:pt x="83155" y="23685"/>
                </a:cubicBezTo>
                <a:cubicBezTo>
                  <a:pt x="95750" y="23685"/>
                  <a:pt x="106740" y="15906"/>
                  <a:pt x="106740" y="0"/>
                </a:cubicBezTo>
                <a:close/>
              </a:path>
            </a:pathLst>
          </a:custGeom>
          <a:gradFill>
            <a:gsLst>
              <a:gs pos="0">
                <a:schemeClr val="dk1"/>
              </a:gs>
              <a:gs pos="100000">
                <a:schemeClr val="l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txBox="1">
            <a:spLocks noGrp="1"/>
          </p:cNvSpPr>
          <p:nvPr>
            <p:ph type="ctrTitle"/>
          </p:nvPr>
        </p:nvSpPr>
        <p:spPr>
          <a:xfrm>
            <a:off x="720000" y="1683965"/>
            <a:ext cx="5045700" cy="23406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4" name="Google Shape;14;p2"/>
          <p:cNvSpPr txBox="1">
            <a:spLocks noGrp="1"/>
          </p:cNvSpPr>
          <p:nvPr>
            <p:ph type="subTitle" idx="1"/>
          </p:nvPr>
        </p:nvSpPr>
        <p:spPr>
          <a:xfrm>
            <a:off x="6205575" y="3547225"/>
            <a:ext cx="2215200" cy="7926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400">
                <a:latin typeface="Open Sans" panose="020B0606030504020204" pitchFamily="34" charset="0"/>
                <a:ea typeface="Open Sans" panose="020B0606030504020204" pitchFamily="34" charset="0"/>
                <a:cs typeface="Open Sans" panose="020B0606030504020204" pitchFamily="34" charset="0"/>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gradFill>
          <a:gsLst>
            <a:gs pos="0">
              <a:schemeClr val="dk1"/>
            </a:gs>
            <a:gs pos="100000">
              <a:schemeClr val="lt2"/>
            </a:gs>
          </a:gsLst>
          <a:lin ang="2698631" scaled="0"/>
        </a:gradFill>
        <a:effectLst/>
      </p:bgPr>
    </p:bg>
    <p:spTree>
      <p:nvGrpSpPr>
        <p:cNvPr id="1" name="Shape 48"/>
        <p:cNvGrpSpPr/>
        <p:nvPr/>
      </p:nvGrpSpPr>
      <p:grpSpPr>
        <a:xfrm>
          <a:off x="0" y="0"/>
          <a:ext cx="0" cy="0"/>
          <a:chOff x="0" y="0"/>
          <a:chExt cx="0" cy="0"/>
        </a:xfrm>
      </p:grpSpPr>
      <p:sp>
        <p:nvSpPr>
          <p:cNvPr id="49" name="Google Shape;49;p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0" name="Google Shape;50;p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atin typeface="Open Sans" panose="020B0606030504020204" pitchFamily="34" charset="0"/>
                <a:ea typeface="Open Sans" panose="020B0606030504020204" pitchFamily="34" charset="0"/>
                <a:cs typeface="Open Sans" panose="020B0606030504020204" pitchFamily="34" charset="0"/>
              </a:defRPr>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bg>
      <p:bgPr>
        <a:gradFill>
          <a:gsLst>
            <a:gs pos="0">
              <a:schemeClr val="dk1"/>
            </a:gs>
            <a:gs pos="100000">
              <a:schemeClr val="lt2"/>
            </a:gs>
          </a:gsLst>
          <a:lin ang="2698631" scaled="0"/>
        </a:gradFill>
        <a:effectLst/>
      </p:bgPr>
    </p:bg>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139925" y="1712225"/>
            <a:ext cx="4864200" cy="16446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3" name="Google Shape;53;p9"/>
          <p:cNvSpPr/>
          <p:nvPr/>
        </p:nvSpPr>
        <p:spPr>
          <a:xfrm flipH="1">
            <a:off x="-9" y="1862963"/>
            <a:ext cx="5608281" cy="3280502"/>
          </a:xfrm>
          <a:custGeom>
            <a:avLst/>
            <a:gdLst/>
            <a:ahLst/>
            <a:cxnLst/>
            <a:rect l="l" t="t" r="r" b="b"/>
            <a:pathLst>
              <a:path w="113764" h="66545" extrusionOk="0">
                <a:moveTo>
                  <a:pt x="113763" y="1"/>
                </a:moveTo>
                <a:cubicBezTo>
                  <a:pt x="113763" y="1"/>
                  <a:pt x="94363" y="5103"/>
                  <a:pt x="77775" y="33272"/>
                </a:cubicBezTo>
                <a:cubicBezTo>
                  <a:pt x="67864" y="50104"/>
                  <a:pt x="57286" y="53491"/>
                  <a:pt x="45819" y="53491"/>
                </a:cubicBezTo>
                <a:cubicBezTo>
                  <a:pt x="38095" y="53491"/>
                  <a:pt x="29967" y="51954"/>
                  <a:pt x="21367" y="51954"/>
                </a:cubicBezTo>
                <a:cubicBezTo>
                  <a:pt x="0" y="51954"/>
                  <a:pt x="792" y="66545"/>
                  <a:pt x="792" y="66545"/>
                </a:cubicBezTo>
                <a:lnTo>
                  <a:pt x="113763" y="66545"/>
                </a:lnTo>
                <a:lnTo>
                  <a:pt x="113763" y="1"/>
                </a:lnTo>
                <a:close/>
              </a:path>
            </a:pathLst>
          </a:custGeom>
          <a:gradFill>
            <a:gsLst>
              <a:gs pos="0">
                <a:schemeClr val="dk1"/>
              </a:gs>
              <a:gs pos="100000">
                <a:schemeClr val="l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bg>
      <p:bgPr>
        <a:gradFill>
          <a:gsLst>
            <a:gs pos="0">
              <a:schemeClr val="dk1"/>
            </a:gs>
            <a:gs pos="100000">
              <a:schemeClr val="lt2"/>
            </a:gs>
          </a:gsLst>
          <a:lin ang="2698631" scaled="0"/>
        </a:gradFill>
        <a:effectLst/>
      </p:bgPr>
    </p:bg>
    <p:spTree>
      <p:nvGrpSpPr>
        <p:cNvPr id="1" name="Shape 61"/>
        <p:cNvGrpSpPr/>
        <p:nvPr/>
      </p:nvGrpSpPr>
      <p:grpSpPr>
        <a:xfrm>
          <a:off x="0" y="0"/>
          <a:ext cx="0" cy="0"/>
          <a:chOff x="0" y="0"/>
          <a:chExt cx="0" cy="0"/>
        </a:xfrm>
      </p:grpSpPr>
      <p:sp>
        <p:nvSpPr>
          <p:cNvPr id="62" name="Google Shape;62;p1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atin typeface="Open Sans" panose="020B0606030504020204" pitchFamily="34" charset="0"/>
                <a:ea typeface="Open Sans" panose="020B0606030504020204" pitchFamily="34" charset="0"/>
                <a:cs typeface="Open Sans" panose="020B0606030504020204" pitchFamily="34" charset="0"/>
              </a:defRPr>
            </a:lvl1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9"/>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BLANK_1">
    <p:bg>
      <p:bgPr>
        <a:gradFill>
          <a:gsLst>
            <a:gs pos="0">
              <a:schemeClr val="lt2"/>
            </a:gs>
            <a:gs pos="100000">
              <a:schemeClr val="dk1"/>
            </a:gs>
          </a:gsLst>
          <a:lin ang="0" scaled="0"/>
        </a:gradFill>
        <a:effectLst/>
      </p:bgPr>
    </p:bg>
    <p:spTree>
      <p:nvGrpSpPr>
        <p:cNvPr id="1" name="Shape 77"/>
        <p:cNvGrpSpPr/>
        <p:nvPr/>
      </p:nvGrpSpPr>
      <p:grpSpPr>
        <a:xfrm>
          <a:off x="0" y="0"/>
          <a:ext cx="0" cy="0"/>
          <a:chOff x="0" y="0"/>
          <a:chExt cx="0" cy="0"/>
        </a:xfrm>
      </p:grpSpPr>
      <p:sp>
        <p:nvSpPr>
          <p:cNvPr id="78" name="Google Shape;78;p15"/>
          <p:cNvSpPr/>
          <p:nvPr/>
        </p:nvSpPr>
        <p:spPr>
          <a:xfrm flipH="1">
            <a:off x="3" y="25"/>
            <a:ext cx="6434014" cy="5143405"/>
          </a:xfrm>
          <a:custGeom>
            <a:avLst/>
            <a:gdLst/>
            <a:ahLst/>
            <a:cxnLst/>
            <a:rect l="l" t="t" r="r" b="b"/>
            <a:pathLst>
              <a:path w="130514" h="104334" extrusionOk="0">
                <a:moveTo>
                  <a:pt x="100994" y="0"/>
                </a:moveTo>
                <a:cubicBezTo>
                  <a:pt x="100994" y="0"/>
                  <a:pt x="86231" y="3585"/>
                  <a:pt x="91811" y="31162"/>
                </a:cubicBezTo>
                <a:cubicBezTo>
                  <a:pt x="96364" y="53637"/>
                  <a:pt x="94006" y="81607"/>
                  <a:pt x="66172" y="81607"/>
                </a:cubicBezTo>
                <a:cubicBezTo>
                  <a:pt x="65925" y="81607"/>
                  <a:pt x="65676" y="81604"/>
                  <a:pt x="65425" y="81600"/>
                </a:cubicBezTo>
                <a:cubicBezTo>
                  <a:pt x="55492" y="81425"/>
                  <a:pt x="44349" y="76049"/>
                  <a:pt x="33001" y="76049"/>
                </a:cubicBezTo>
                <a:cubicBezTo>
                  <a:pt x="27645" y="76049"/>
                  <a:pt x="22243" y="77246"/>
                  <a:pt x="16902" y="80753"/>
                </a:cubicBezTo>
                <a:cubicBezTo>
                  <a:pt x="2879" y="89963"/>
                  <a:pt x="1" y="104334"/>
                  <a:pt x="1" y="104334"/>
                </a:cubicBezTo>
                <a:lnTo>
                  <a:pt x="130513" y="104334"/>
                </a:lnTo>
                <a:lnTo>
                  <a:pt x="130513" y="0"/>
                </a:lnTo>
                <a:close/>
              </a:path>
            </a:pathLst>
          </a:custGeom>
          <a:gradFill>
            <a:gsLst>
              <a:gs pos="0">
                <a:schemeClr val="dk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flipH="1">
            <a:off x="3147929" y="4067"/>
            <a:ext cx="5996055" cy="4459748"/>
          </a:xfrm>
          <a:custGeom>
            <a:avLst/>
            <a:gdLst/>
            <a:ahLst/>
            <a:cxnLst/>
            <a:rect l="l" t="t" r="r" b="b"/>
            <a:pathLst>
              <a:path w="121630" h="90466" extrusionOk="0">
                <a:moveTo>
                  <a:pt x="1" y="1"/>
                </a:moveTo>
                <a:lnTo>
                  <a:pt x="1" y="89520"/>
                </a:lnTo>
                <a:cubicBezTo>
                  <a:pt x="2415" y="90107"/>
                  <a:pt x="5391" y="90466"/>
                  <a:pt x="8641" y="90466"/>
                </a:cubicBezTo>
                <a:cubicBezTo>
                  <a:pt x="21536" y="90466"/>
                  <a:pt x="38723" y="84819"/>
                  <a:pt x="42056" y="65440"/>
                </a:cubicBezTo>
                <a:cubicBezTo>
                  <a:pt x="45105" y="47715"/>
                  <a:pt x="48968" y="43796"/>
                  <a:pt x="57073" y="43796"/>
                </a:cubicBezTo>
                <a:cubicBezTo>
                  <a:pt x="63200" y="43796"/>
                  <a:pt x="71751" y="46035"/>
                  <a:pt x="84206" y="46243"/>
                </a:cubicBezTo>
                <a:cubicBezTo>
                  <a:pt x="84456" y="46247"/>
                  <a:pt x="84703" y="46249"/>
                  <a:pt x="84948" y="46249"/>
                </a:cubicBezTo>
                <a:cubicBezTo>
                  <a:pt x="121629" y="46249"/>
                  <a:pt x="111539" y="1"/>
                  <a:pt x="111539" y="1"/>
                </a:cubicBezTo>
                <a:close/>
              </a:path>
            </a:pathLst>
          </a:custGeom>
          <a:gradFill>
            <a:gsLst>
              <a:gs pos="0">
                <a:schemeClr val="dk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flipH="1">
            <a:off x="3881932" y="25"/>
            <a:ext cx="5262064" cy="3072467"/>
          </a:xfrm>
          <a:custGeom>
            <a:avLst/>
            <a:gdLst/>
            <a:ahLst/>
            <a:cxnLst/>
            <a:rect l="l" t="t" r="r" b="b"/>
            <a:pathLst>
              <a:path w="106741" h="62325" extrusionOk="0">
                <a:moveTo>
                  <a:pt x="106740" y="0"/>
                </a:moveTo>
                <a:lnTo>
                  <a:pt x="1" y="83"/>
                </a:lnTo>
                <a:lnTo>
                  <a:pt x="1" y="61346"/>
                </a:lnTo>
                <a:cubicBezTo>
                  <a:pt x="1" y="61346"/>
                  <a:pt x="3546" y="62324"/>
                  <a:pt x="8431" y="62324"/>
                </a:cubicBezTo>
                <a:cubicBezTo>
                  <a:pt x="17345" y="62324"/>
                  <a:pt x="30721" y="59067"/>
                  <a:pt x="35169" y="40668"/>
                </a:cubicBezTo>
                <a:cubicBezTo>
                  <a:pt x="39815" y="21454"/>
                  <a:pt x="48059" y="15875"/>
                  <a:pt x="55684" y="15875"/>
                </a:cubicBezTo>
                <a:cubicBezTo>
                  <a:pt x="59361" y="15875"/>
                  <a:pt x="62895" y="17173"/>
                  <a:pt x="65811" y="18864"/>
                </a:cubicBezTo>
                <a:cubicBezTo>
                  <a:pt x="71333" y="22067"/>
                  <a:pt x="77411" y="23685"/>
                  <a:pt x="83155" y="23685"/>
                </a:cubicBezTo>
                <a:cubicBezTo>
                  <a:pt x="95750" y="23685"/>
                  <a:pt x="106740" y="15906"/>
                  <a:pt x="106740" y="0"/>
                </a:cubicBezTo>
                <a:close/>
              </a:path>
            </a:pathLst>
          </a:custGeom>
          <a:gradFill>
            <a:gsLst>
              <a:gs pos="0">
                <a:schemeClr val="dk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5"/>
          <p:cNvSpPr/>
          <p:nvPr/>
        </p:nvSpPr>
        <p:spPr>
          <a:xfrm flipH="1">
            <a:off x="0" y="1862963"/>
            <a:ext cx="5608281" cy="3280502"/>
          </a:xfrm>
          <a:custGeom>
            <a:avLst/>
            <a:gdLst/>
            <a:ahLst/>
            <a:cxnLst/>
            <a:rect l="l" t="t" r="r" b="b"/>
            <a:pathLst>
              <a:path w="113764" h="66545" extrusionOk="0">
                <a:moveTo>
                  <a:pt x="113763" y="1"/>
                </a:moveTo>
                <a:cubicBezTo>
                  <a:pt x="113763" y="1"/>
                  <a:pt x="94363" y="5103"/>
                  <a:pt x="77775" y="33272"/>
                </a:cubicBezTo>
                <a:cubicBezTo>
                  <a:pt x="67864" y="50104"/>
                  <a:pt x="57286" y="53491"/>
                  <a:pt x="45819" y="53491"/>
                </a:cubicBezTo>
                <a:cubicBezTo>
                  <a:pt x="38095" y="53491"/>
                  <a:pt x="29967" y="51954"/>
                  <a:pt x="21367" y="51954"/>
                </a:cubicBezTo>
                <a:cubicBezTo>
                  <a:pt x="0" y="51954"/>
                  <a:pt x="792" y="66545"/>
                  <a:pt x="792" y="66545"/>
                </a:cubicBezTo>
                <a:lnTo>
                  <a:pt x="113763" y="66545"/>
                </a:lnTo>
                <a:lnTo>
                  <a:pt x="113763" y="1"/>
                </a:lnTo>
                <a:close/>
              </a:path>
            </a:pathLst>
          </a:custGeom>
          <a:gradFill>
            <a:gsLst>
              <a:gs pos="0">
                <a:schemeClr val="dk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txBox="1">
            <a:spLocks noGrp="1"/>
          </p:cNvSpPr>
          <p:nvPr>
            <p:ph type="title"/>
          </p:nvPr>
        </p:nvSpPr>
        <p:spPr>
          <a:xfrm>
            <a:off x="3456150" y="3172325"/>
            <a:ext cx="2231700" cy="3654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200"/>
              <a:buNone/>
              <a:defRPr sz="1200" i="0"/>
            </a:lvl1pPr>
            <a:lvl2pPr lvl="1" rtl="0">
              <a:spcBef>
                <a:spcPts val="0"/>
              </a:spcBef>
              <a:spcAft>
                <a:spcPts val="0"/>
              </a:spcAft>
              <a:buSzPts val="1300"/>
              <a:buFont typeface="BenchNine"/>
              <a:buNone/>
              <a:defRPr sz="1300">
                <a:latin typeface="BenchNine"/>
                <a:ea typeface="BenchNine"/>
                <a:cs typeface="BenchNine"/>
                <a:sym typeface="BenchNine"/>
              </a:defRPr>
            </a:lvl2pPr>
            <a:lvl3pPr lvl="2" rtl="0">
              <a:spcBef>
                <a:spcPts val="0"/>
              </a:spcBef>
              <a:spcAft>
                <a:spcPts val="0"/>
              </a:spcAft>
              <a:buSzPts val="1300"/>
              <a:buFont typeface="BenchNine"/>
              <a:buNone/>
              <a:defRPr sz="1300">
                <a:latin typeface="BenchNine"/>
                <a:ea typeface="BenchNine"/>
                <a:cs typeface="BenchNine"/>
                <a:sym typeface="BenchNine"/>
              </a:defRPr>
            </a:lvl3pPr>
            <a:lvl4pPr lvl="3" rtl="0">
              <a:spcBef>
                <a:spcPts val="0"/>
              </a:spcBef>
              <a:spcAft>
                <a:spcPts val="0"/>
              </a:spcAft>
              <a:buSzPts val="1300"/>
              <a:buFont typeface="BenchNine"/>
              <a:buNone/>
              <a:defRPr sz="1300">
                <a:latin typeface="BenchNine"/>
                <a:ea typeface="BenchNine"/>
                <a:cs typeface="BenchNine"/>
                <a:sym typeface="BenchNine"/>
              </a:defRPr>
            </a:lvl4pPr>
            <a:lvl5pPr lvl="4" rtl="0">
              <a:spcBef>
                <a:spcPts val="0"/>
              </a:spcBef>
              <a:spcAft>
                <a:spcPts val="0"/>
              </a:spcAft>
              <a:buSzPts val="1300"/>
              <a:buFont typeface="BenchNine"/>
              <a:buNone/>
              <a:defRPr sz="1300">
                <a:latin typeface="BenchNine"/>
                <a:ea typeface="BenchNine"/>
                <a:cs typeface="BenchNine"/>
                <a:sym typeface="BenchNine"/>
              </a:defRPr>
            </a:lvl5pPr>
            <a:lvl6pPr lvl="5" rtl="0">
              <a:spcBef>
                <a:spcPts val="0"/>
              </a:spcBef>
              <a:spcAft>
                <a:spcPts val="0"/>
              </a:spcAft>
              <a:buSzPts val="1300"/>
              <a:buFont typeface="BenchNine"/>
              <a:buNone/>
              <a:defRPr sz="1300">
                <a:latin typeface="BenchNine"/>
                <a:ea typeface="BenchNine"/>
                <a:cs typeface="BenchNine"/>
                <a:sym typeface="BenchNine"/>
              </a:defRPr>
            </a:lvl6pPr>
            <a:lvl7pPr lvl="6" rtl="0">
              <a:spcBef>
                <a:spcPts val="0"/>
              </a:spcBef>
              <a:spcAft>
                <a:spcPts val="0"/>
              </a:spcAft>
              <a:buSzPts val="1300"/>
              <a:buFont typeface="BenchNine"/>
              <a:buNone/>
              <a:defRPr sz="1300">
                <a:latin typeface="BenchNine"/>
                <a:ea typeface="BenchNine"/>
                <a:cs typeface="BenchNine"/>
                <a:sym typeface="BenchNine"/>
              </a:defRPr>
            </a:lvl7pPr>
            <a:lvl8pPr lvl="7" rtl="0">
              <a:spcBef>
                <a:spcPts val="0"/>
              </a:spcBef>
              <a:spcAft>
                <a:spcPts val="0"/>
              </a:spcAft>
              <a:buSzPts val="1300"/>
              <a:buFont typeface="BenchNine"/>
              <a:buNone/>
              <a:defRPr sz="1300">
                <a:latin typeface="BenchNine"/>
                <a:ea typeface="BenchNine"/>
                <a:cs typeface="BenchNine"/>
                <a:sym typeface="BenchNine"/>
              </a:defRPr>
            </a:lvl8pPr>
            <a:lvl9pPr lvl="8" rtl="0">
              <a:spcBef>
                <a:spcPts val="0"/>
              </a:spcBef>
              <a:spcAft>
                <a:spcPts val="0"/>
              </a:spcAft>
              <a:buSzPts val="1300"/>
              <a:buFont typeface="BenchNine"/>
              <a:buNone/>
              <a:defRPr sz="1300">
                <a:latin typeface="BenchNine"/>
                <a:ea typeface="BenchNine"/>
                <a:cs typeface="BenchNine"/>
                <a:sym typeface="BenchNine"/>
              </a:defRPr>
            </a:lvl9pPr>
          </a:lstStyle>
          <a:p>
            <a:endParaRPr/>
          </a:p>
        </p:txBody>
      </p:sp>
      <p:sp>
        <p:nvSpPr>
          <p:cNvPr id="83" name="Google Shape;83;p15"/>
          <p:cNvSpPr txBox="1">
            <a:spLocks noGrp="1"/>
          </p:cNvSpPr>
          <p:nvPr>
            <p:ph type="subTitle" idx="1"/>
          </p:nvPr>
        </p:nvSpPr>
        <p:spPr>
          <a:xfrm>
            <a:off x="1933200" y="2030225"/>
            <a:ext cx="5277600" cy="12633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a:latin typeface="Open Sans" panose="020B0606030504020204" pitchFamily="34" charset="0"/>
                <a:ea typeface="Open Sans" panose="020B0606030504020204" pitchFamily="34" charset="0"/>
                <a:cs typeface="Open Sans" panose="020B0606030504020204" pitchFamily="34" charset="0"/>
              </a:defRPr>
            </a:lvl1pPr>
            <a:lvl2pPr lvl="1" algn="ctr" rtl="0">
              <a:spcBef>
                <a:spcPts val="1600"/>
              </a:spcBef>
              <a:spcAft>
                <a:spcPts val="0"/>
              </a:spcAft>
              <a:buNone/>
              <a:defRPr/>
            </a:lvl2pPr>
            <a:lvl3pPr lvl="2" algn="ctr" rtl="0">
              <a:spcBef>
                <a:spcPts val="1600"/>
              </a:spcBef>
              <a:spcAft>
                <a:spcPts val="0"/>
              </a:spcAft>
              <a:buNone/>
              <a:defRPr/>
            </a:lvl3pPr>
            <a:lvl4pPr lvl="3" algn="ctr" rtl="0">
              <a:spcBef>
                <a:spcPts val="1600"/>
              </a:spcBef>
              <a:spcAft>
                <a:spcPts val="0"/>
              </a:spcAft>
              <a:buNone/>
              <a:defRPr/>
            </a:lvl4pPr>
            <a:lvl5pPr lvl="4" algn="ctr" rtl="0">
              <a:spcBef>
                <a:spcPts val="1600"/>
              </a:spcBef>
              <a:spcAft>
                <a:spcPts val="0"/>
              </a:spcAft>
              <a:buNone/>
              <a:defRPr/>
            </a:lvl5pPr>
            <a:lvl6pPr lvl="5" algn="ctr" rtl="0">
              <a:spcBef>
                <a:spcPts val="1600"/>
              </a:spcBef>
              <a:spcAft>
                <a:spcPts val="0"/>
              </a:spcAft>
              <a:buNone/>
              <a:defRPr/>
            </a:lvl6pPr>
            <a:lvl7pPr lvl="6" algn="ctr" rtl="0">
              <a:spcBef>
                <a:spcPts val="1600"/>
              </a:spcBef>
              <a:spcAft>
                <a:spcPts val="0"/>
              </a:spcAft>
              <a:buNone/>
              <a:defRPr/>
            </a:lvl7pPr>
            <a:lvl8pPr lvl="7" algn="ctr" rtl="0">
              <a:spcBef>
                <a:spcPts val="1600"/>
              </a:spcBef>
              <a:spcAft>
                <a:spcPts val="0"/>
              </a:spcAft>
              <a:buNone/>
              <a:defRPr/>
            </a:lvl8pPr>
            <a:lvl9pPr lvl="8" algn="ctr" rtl="0">
              <a:spcBef>
                <a:spcPts val="1600"/>
              </a:spcBef>
              <a:spcAft>
                <a:spcPts val="1600"/>
              </a:spcAft>
              <a:buNone/>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p:cSld name="BLANK_1_1_1_1_1_1_1_1">
    <p:bg>
      <p:bgPr>
        <a:gradFill>
          <a:gsLst>
            <a:gs pos="0">
              <a:schemeClr val="dk1"/>
            </a:gs>
            <a:gs pos="100000">
              <a:schemeClr val="lt2"/>
            </a:gs>
          </a:gsLst>
          <a:lin ang="2698631" scaled="0"/>
        </a:gradFill>
        <a:effectLst/>
      </p:bgPr>
    </p:bg>
    <p:spTree>
      <p:nvGrpSpPr>
        <p:cNvPr id="1" name="Shape 16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Montserrat"/>
              <a:buNone/>
              <a:defRPr sz="2800" b="1">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Josefin Sans"/>
              <a:buNone/>
              <a:defRPr sz="2800" b="1">
                <a:solidFill>
                  <a:schemeClr val="lt1"/>
                </a:solidFill>
                <a:latin typeface="Josefin Sans"/>
                <a:ea typeface="Josefin Sans"/>
                <a:cs typeface="Josefin Sans"/>
                <a:sym typeface="Josefin Sans"/>
              </a:defRPr>
            </a:lvl2pPr>
            <a:lvl3pPr lvl="2">
              <a:spcBef>
                <a:spcPts val="0"/>
              </a:spcBef>
              <a:spcAft>
                <a:spcPts val="0"/>
              </a:spcAft>
              <a:buClr>
                <a:schemeClr val="lt1"/>
              </a:buClr>
              <a:buSzPts val="2800"/>
              <a:buFont typeface="Josefin Sans"/>
              <a:buNone/>
              <a:defRPr sz="2800" b="1">
                <a:solidFill>
                  <a:schemeClr val="lt1"/>
                </a:solidFill>
                <a:latin typeface="Josefin Sans"/>
                <a:ea typeface="Josefin Sans"/>
                <a:cs typeface="Josefin Sans"/>
                <a:sym typeface="Josefin Sans"/>
              </a:defRPr>
            </a:lvl3pPr>
            <a:lvl4pPr lvl="3">
              <a:spcBef>
                <a:spcPts val="0"/>
              </a:spcBef>
              <a:spcAft>
                <a:spcPts val="0"/>
              </a:spcAft>
              <a:buClr>
                <a:schemeClr val="lt1"/>
              </a:buClr>
              <a:buSzPts val="2800"/>
              <a:buFont typeface="Josefin Sans"/>
              <a:buNone/>
              <a:defRPr sz="2800" b="1">
                <a:solidFill>
                  <a:schemeClr val="lt1"/>
                </a:solidFill>
                <a:latin typeface="Josefin Sans"/>
                <a:ea typeface="Josefin Sans"/>
                <a:cs typeface="Josefin Sans"/>
                <a:sym typeface="Josefin Sans"/>
              </a:defRPr>
            </a:lvl4pPr>
            <a:lvl5pPr lvl="4">
              <a:spcBef>
                <a:spcPts val="0"/>
              </a:spcBef>
              <a:spcAft>
                <a:spcPts val="0"/>
              </a:spcAft>
              <a:buClr>
                <a:schemeClr val="lt1"/>
              </a:buClr>
              <a:buSzPts val="2800"/>
              <a:buFont typeface="Josefin Sans"/>
              <a:buNone/>
              <a:defRPr sz="2800" b="1">
                <a:solidFill>
                  <a:schemeClr val="lt1"/>
                </a:solidFill>
                <a:latin typeface="Josefin Sans"/>
                <a:ea typeface="Josefin Sans"/>
                <a:cs typeface="Josefin Sans"/>
                <a:sym typeface="Josefin Sans"/>
              </a:defRPr>
            </a:lvl5pPr>
            <a:lvl6pPr lvl="5">
              <a:spcBef>
                <a:spcPts val="0"/>
              </a:spcBef>
              <a:spcAft>
                <a:spcPts val="0"/>
              </a:spcAft>
              <a:buClr>
                <a:schemeClr val="lt1"/>
              </a:buClr>
              <a:buSzPts val="2800"/>
              <a:buFont typeface="Josefin Sans"/>
              <a:buNone/>
              <a:defRPr sz="2800" b="1">
                <a:solidFill>
                  <a:schemeClr val="lt1"/>
                </a:solidFill>
                <a:latin typeface="Josefin Sans"/>
                <a:ea typeface="Josefin Sans"/>
                <a:cs typeface="Josefin Sans"/>
                <a:sym typeface="Josefin Sans"/>
              </a:defRPr>
            </a:lvl6pPr>
            <a:lvl7pPr lvl="6">
              <a:spcBef>
                <a:spcPts val="0"/>
              </a:spcBef>
              <a:spcAft>
                <a:spcPts val="0"/>
              </a:spcAft>
              <a:buClr>
                <a:schemeClr val="lt1"/>
              </a:buClr>
              <a:buSzPts val="2800"/>
              <a:buFont typeface="Josefin Sans"/>
              <a:buNone/>
              <a:defRPr sz="2800" b="1">
                <a:solidFill>
                  <a:schemeClr val="lt1"/>
                </a:solidFill>
                <a:latin typeface="Josefin Sans"/>
                <a:ea typeface="Josefin Sans"/>
                <a:cs typeface="Josefin Sans"/>
                <a:sym typeface="Josefin Sans"/>
              </a:defRPr>
            </a:lvl7pPr>
            <a:lvl8pPr lvl="7">
              <a:spcBef>
                <a:spcPts val="0"/>
              </a:spcBef>
              <a:spcAft>
                <a:spcPts val="0"/>
              </a:spcAft>
              <a:buClr>
                <a:schemeClr val="lt1"/>
              </a:buClr>
              <a:buSzPts val="2800"/>
              <a:buFont typeface="Josefin Sans"/>
              <a:buNone/>
              <a:defRPr sz="2800" b="1">
                <a:solidFill>
                  <a:schemeClr val="lt1"/>
                </a:solidFill>
                <a:latin typeface="Josefin Sans"/>
                <a:ea typeface="Josefin Sans"/>
                <a:cs typeface="Josefin Sans"/>
                <a:sym typeface="Josefin Sans"/>
              </a:defRPr>
            </a:lvl8pPr>
            <a:lvl9pPr lvl="8">
              <a:spcBef>
                <a:spcPts val="0"/>
              </a:spcBef>
              <a:spcAft>
                <a:spcPts val="0"/>
              </a:spcAft>
              <a:buClr>
                <a:schemeClr val="lt1"/>
              </a:buClr>
              <a:buSzPts val="2800"/>
              <a:buFont typeface="Josefin Sans"/>
              <a:buNone/>
              <a:defRPr sz="2800" b="1">
                <a:solidFill>
                  <a:schemeClr val="lt1"/>
                </a:solidFill>
                <a:latin typeface="Josefin Sans"/>
                <a:ea typeface="Josefin Sans"/>
                <a:cs typeface="Josefin Sans"/>
                <a:sym typeface="Josefin Sans"/>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1"/>
              </a:buClr>
              <a:buSzPts val="1800"/>
              <a:buFont typeface="Muli"/>
              <a:buChar char="●"/>
              <a:defRPr sz="1800">
                <a:solidFill>
                  <a:schemeClr val="lt1"/>
                </a:solidFill>
                <a:latin typeface="Muli"/>
                <a:ea typeface="Muli"/>
                <a:cs typeface="Muli"/>
                <a:sym typeface="Muli"/>
              </a:defRPr>
            </a:lvl1pPr>
            <a:lvl2pPr marL="914400" lvl="1" indent="-317500">
              <a:lnSpc>
                <a:spcPct val="115000"/>
              </a:lnSpc>
              <a:spcBef>
                <a:spcPts val="1600"/>
              </a:spcBef>
              <a:spcAft>
                <a:spcPts val="0"/>
              </a:spcAft>
              <a:buClr>
                <a:schemeClr val="lt1"/>
              </a:buClr>
              <a:buSzPts val="1400"/>
              <a:buFont typeface="Muli"/>
              <a:buChar char="○"/>
              <a:defRPr>
                <a:solidFill>
                  <a:schemeClr val="lt1"/>
                </a:solidFill>
                <a:latin typeface="Muli"/>
                <a:ea typeface="Muli"/>
                <a:cs typeface="Muli"/>
                <a:sym typeface="Muli"/>
              </a:defRPr>
            </a:lvl2pPr>
            <a:lvl3pPr marL="1371600" lvl="2" indent="-317500">
              <a:lnSpc>
                <a:spcPct val="115000"/>
              </a:lnSpc>
              <a:spcBef>
                <a:spcPts val="1600"/>
              </a:spcBef>
              <a:spcAft>
                <a:spcPts val="0"/>
              </a:spcAft>
              <a:buClr>
                <a:schemeClr val="lt1"/>
              </a:buClr>
              <a:buSzPts val="1400"/>
              <a:buFont typeface="Muli"/>
              <a:buChar char="■"/>
              <a:defRPr>
                <a:solidFill>
                  <a:schemeClr val="lt1"/>
                </a:solidFill>
                <a:latin typeface="Muli"/>
                <a:ea typeface="Muli"/>
                <a:cs typeface="Muli"/>
                <a:sym typeface="Muli"/>
              </a:defRPr>
            </a:lvl3pPr>
            <a:lvl4pPr marL="1828800" lvl="3" indent="-317500">
              <a:lnSpc>
                <a:spcPct val="115000"/>
              </a:lnSpc>
              <a:spcBef>
                <a:spcPts val="1600"/>
              </a:spcBef>
              <a:spcAft>
                <a:spcPts val="0"/>
              </a:spcAft>
              <a:buClr>
                <a:schemeClr val="lt1"/>
              </a:buClr>
              <a:buSzPts val="1400"/>
              <a:buFont typeface="Muli"/>
              <a:buChar char="●"/>
              <a:defRPr>
                <a:solidFill>
                  <a:schemeClr val="lt1"/>
                </a:solidFill>
                <a:latin typeface="Muli"/>
                <a:ea typeface="Muli"/>
                <a:cs typeface="Muli"/>
                <a:sym typeface="Muli"/>
              </a:defRPr>
            </a:lvl4pPr>
            <a:lvl5pPr marL="2286000" lvl="4" indent="-317500">
              <a:lnSpc>
                <a:spcPct val="115000"/>
              </a:lnSpc>
              <a:spcBef>
                <a:spcPts val="1600"/>
              </a:spcBef>
              <a:spcAft>
                <a:spcPts val="0"/>
              </a:spcAft>
              <a:buClr>
                <a:schemeClr val="lt1"/>
              </a:buClr>
              <a:buSzPts val="1400"/>
              <a:buFont typeface="Muli"/>
              <a:buChar char="○"/>
              <a:defRPr>
                <a:solidFill>
                  <a:schemeClr val="lt1"/>
                </a:solidFill>
                <a:latin typeface="Muli"/>
                <a:ea typeface="Muli"/>
                <a:cs typeface="Muli"/>
                <a:sym typeface="Muli"/>
              </a:defRPr>
            </a:lvl5pPr>
            <a:lvl6pPr marL="2743200" lvl="5" indent="-317500">
              <a:lnSpc>
                <a:spcPct val="115000"/>
              </a:lnSpc>
              <a:spcBef>
                <a:spcPts val="1600"/>
              </a:spcBef>
              <a:spcAft>
                <a:spcPts val="0"/>
              </a:spcAft>
              <a:buClr>
                <a:schemeClr val="lt1"/>
              </a:buClr>
              <a:buSzPts val="1400"/>
              <a:buFont typeface="Muli"/>
              <a:buChar char="■"/>
              <a:defRPr>
                <a:solidFill>
                  <a:schemeClr val="lt1"/>
                </a:solidFill>
                <a:latin typeface="Muli"/>
                <a:ea typeface="Muli"/>
                <a:cs typeface="Muli"/>
                <a:sym typeface="Muli"/>
              </a:defRPr>
            </a:lvl6pPr>
            <a:lvl7pPr marL="3200400" lvl="6" indent="-317500">
              <a:lnSpc>
                <a:spcPct val="115000"/>
              </a:lnSpc>
              <a:spcBef>
                <a:spcPts val="1600"/>
              </a:spcBef>
              <a:spcAft>
                <a:spcPts val="0"/>
              </a:spcAft>
              <a:buClr>
                <a:schemeClr val="lt1"/>
              </a:buClr>
              <a:buSzPts val="1400"/>
              <a:buFont typeface="Muli"/>
              <a:buChar char="●"/>
              <a:defRPr>
                <a:solidFill>
                  <a:schemeClr val="lt1"/>
                </a:solidFill>
                <a:latin typeface="Muli"/>
                <a:ea typeface="Muli"/>
                <a:cs typeface="Muli"/>
                <a:sym typeface="Muli"/>
              </a:defRPr>
            </a:lvl7pPr>
            <a:lvl8pPr marL="3657600" lvl="7" indent="-317500">
              <a:lnSpc>
                <a:spcPct val="115000"/>
              </a:lnSpc>
              <a:spcBef>
                <a:spcPts val="1600"/>
              </a:spcBef>
              <a:spcAft>
                <a:spcPts val="0"/>
              </a:spcAft>
              <a:buClr>
                <a:schemeClr val="lt1"/>
              </a:buClr>
              <a:buSzPts val="1400"/>
              <a:buFont typeface="Muli"/>
              <a:buChar char="○"/>
              <a:defRPr>
                <a:solidFill>
                  <a:schemeClr val="lt1"/>
                </a:solidFill>
                <a:latin typeface="Muli"/>
                <a:ea typeface="Muli"/>
                <a:cs typeface="Muli"/>
                <a:sym typeface="Muli"/>
              </a:defRPr>
            </a:lvl8pPr>
            <a:lvl9pPr marL="4114800" lvl="8" indent="-317500">
              <a:lnSpc>
                <a:spcPct val="115000"/>
              </a:lnSpc>
              <a:spcBef>
                <a:spcPts val="1600"/>
              </a:spcBef>
              <a:spcAft>
                <a:spcPts val="1600"/>
              </a:spcAft>
              <a:buClr>
                <a:schemeClr val="lt1"/>
              </a:buClr>
              <a:buSzPts val="1400"/>
              <a:buFont typeface="Muli"/>
              <a:buChar char="■"/>
              <a:defRPr>
                <a:solidFill>
                  <a:schemeClr val="lt1"/>
                </a:solidFill>
                <a:latin typeface="Muli"/>
                <a:ea typeface="Muli"/>
                <a:cs typeface="Muli"/>
                <a:sym typeface="Muli"/>
              </a:defRPr>
            </a:lvl9pPr>
          </a:lstStyle>
          <a:p>
            <a:endParaRPr dirty="0"/>
          </a:p>
        </p:txBody>
      </p:sp>
    </p:spTree>
  </p:cSld>
  <p:clrMap bg1="lt1" tx1="dk1" bg2="dk2" tx2="lt2" accent1="accent1" accent2="accent2" accent3="accent3" accent4="accent4" accent5="accent5" accent6="accent6" hlink="hlink" folHlink="folHlink"/>
  <p:sldLayoutIdLst>
    <p:sldLayoutId id="2147483648" r:id="rId1"/>
    <p:sldLayoutId id="2147483654" r:id="rId2"/>
    <p:sldLayoutId id="2147483655" r:id="rId3"/>
    <p:sldLayoutId id="2147483657" r:id="rId4"/>
    <p:sldLayoutId id="2147483659" r:id="rId5"/>
    <p:sldLayoutId id="2147483661" r:id="rId6"/>
    <p:sldLayoutId id="2147483671"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4.png"/><Relationship Id="rId7"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hyperlink" Target="https://cleverclipstudios.com/en-ch/blog/e-learning-platforms/" TargetMode="External"/><Relationship Id="rId5" Type="http://schemas.openxmlformats.org/officeDocument/2006/relationships/hyperlink" Target="https://www.elucidat.com/blog/best-elearning-examples/" TargetMode="External"/><Relationship Id="rId4" Type="http://schemas.openxmlformats.org/officeDocument/2006/relationships/hyperlink" Target="https://axiomq.com/blog/10-best-examples-of-elearning-platforms-today/"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hemeOverride" Target="../theme/themeOverride1.xml"/><Relationship Id="rId5" Type="http://schemas.openxmlformats.org/officeDocument/2006/relationships/image" Target="../media/image1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s://www.youtube.com/watch?v=nNuYcAHVAL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s://khpape.blog/wordpress/wissens-transfer-beim-ersten-wissenstransfercamp-an-der-technischen-hochschule-mittelhessen-witrac14/" TargetMode="External"/><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hyperlink" Target="https://khpape.blog/wordpress/wissens-transfer-beim-ersten-wissenstransfercamp-an-der-technischen-hochschule-mittelhessen-witrac14/" TargetMode="External"/><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hyperlink" Target="https://khpape.blog/wordpress/wissens-transfer-beim-ersten-wissenstransfercamp-an-der-technischen-hochschule-mittelhessen-witrac14/" TargetMode="Externa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hyperlink" Target="https://khpape.blog/wordpress/wissens-transfer-beim-ersten-wissenstransfercamp-an-der-technischen-hochschule-mittelhessen-witrac14/" TargetMode="External"/><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hyperlink" Target="https://khpape.blog/wordpress/wissens-transfer-beim-ersten-wissenstransfercamp-an-der-technischen-hochschule-mittelhessen-witrac14/" TargetMode="External"/><Relationship Id="rId4" Type="http://schemas.openxmlformats.org/officeDocument/2006/relationships/image" Target="../media/image14.jpg"/></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creativecommons.org/licenses/by/4.0/" TargetMode="External"/><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hyperlink" Target="https://creativecommons.org/licenses/by/4.0/deed.de" TargetMode="Externa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lake surrounded by trees and mountains&#10;&#10;Description automatically generated with medium confidence">
            <a:extLst>
              <a:ext uri="{FF2B5EF4-FFF2-40B4-BE49-F238E27FC236}">
                <a16:creationId xmlns:a16="http://schemas.microsoft.com/office/drawing/2014/main" xmlns="" id="{42210162-9B72-452A-8AEE-4A58136B6DF8}"/>
              </a:ext>
            </a:extLst>
          </p:cNvPr>
          <p:cNvPicPr>
            <a:picLocks noChangeAspect="1"/>
          </p:cNvPicPr>
          <p:nvPr/>
        </p:nvPicPr>
        <p:blipFill rotWithShape="1">
          <a:blip r:embed="rId2">
            <a:alphaModFix amt="31000"/>
            <a:grayscl/>
          </a:blip>
          <a:srcRect t="1389" b="23610"/>
          <a:stretch/>
        </p:blipFill>
        <p:spPr>
          <a:xfrm>
            <a:off x="0" y="0"/>
            <a:ext cx="9144000" cy="5143499"/>
          </a:xfrm>
          <a:prstGeom prst="rect">
            <a:avLst/>
          </a:prstGeom>
          <a:solidFill>
            <a:schemeClr val="tx1">
              <a:lumMod val="20000"/>
              <a:lumOff val="80000"/>
            </a:schemeClr>
          </a:solidFill>
        </p:spPr>
      </p:pic>
      <p:sp>
        <p:nvSpPr>
          <p:cNvPr id="2" name="Title 1">
            <a:extLst>
              <a:ext uri="{FF2B5EF4-FFF2-40B4-BE49-F238E27FC236}">
                <a16:creationId xmlns:a16="http://schemas.microsoft.com/office/drawing/2014/main" xmlns="" id="{27621EAD-B0AB-43FE-8897-46C0A002121B}"/>
              </a:ext>
            </a:extLst>
          </p:cNvPr>
          <p:cNvSpPr txBox="1">
            <a:spLocks/>
          </p:cNvSpPr>
          <p:nvPr/>
        </p:nvSpPr>
        <p:spPr>
          <a:xfrm>
            <a:off x="1886590" y="4040690"/>
            <a:ext cx="5585974" cy="423293"/>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Montserrat"/>
              <a:buNone/>
              <a:defRPr sz="3600" b="1" i="0" u="none" strike="noStrike" cap="none">
                <a:solidFill>
                  <a:schemeClr val="lt1"/>
                </a:solidFill>
                <a:latin typeface="Montserrat"/>
                <a:ea typeface="Montserrat"/>
                <a:cs typeface="Montserrat"/>
                <a:sym typeface="Montserrat"/>
              </a:defRPr>
            </a:lvl1pPr>
            <a:lvl2pPr marR="0" lvl="1"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gn="ctr"/>
            <a:r>
              <a:rPr lang="en-IE" sz="2000" b="0" dirty="0">
                <a:solidFill>
                  <a:schemeClr val="tx1">
                    <a:lumMod val="50000"/>
                  </a:schemeClr>
                </a:solidFill>
              </a:rPr>
              <a:t>Învățare între generații</a:t>
            </a:r>
          </a:p>
          <a:p>
            <a:pPr algn="ctr"/>
            <a:r>
              <a:rPr lang="en-IE" sz="2000" b="0" dirty="0">
                <a:solidFill>
                  <a:schemeClr val="tx1">
                    <a:lumMod val="50000"/>
                  </a:schemeClr>
                </a:solidFill>
              </a:rPr>
              <a:t>Programul de formare continuă (</a:t>
            </a:r>
            <a:r>
              <a:rPr lang="en-IE" sz="2000" b="0" dirty="0" err="1">
                <a:solidFill>
                  <a:schemeClr val="tx1">
                    <a:lumMod val="50000"/>
                  </a:schemeClr>
                </a:solidFill>
              </a:rPr>
              <a:t>IsP</a:t>
            </a:r>
            <a:r>
              <a:rPr lang="en-IE" sz="2000" b="0" dirty="0">
                <a:solidFill>
                  <a:schemeClr val="tx1">
                    <a:lumMod val="50000"/>
                  </a:schemeClr>
                </a:solidFill>
              </a:rPr>
              <a:t>)</a:t>
            </a:r>
          </a:p>
          <a:p>
            <a:pPr algn="ctr"/>
            <a:r>
              <a:rPr lang="en-US" sz="1800" dirty="0">
                <a:effectLst/>
                <a:latin typeface="Arial" panose="020B0604020202020204" pitchFamily="34" charset="0"/>
                <a:ea typeface="Arial" panose="020B0604020202020204" pitchFamily="34" charset="0"/>
              </a:rPr>
              <a:t>C4CC_IsP-Manual 2</a:t>
            </a:r>
            <a:endParaRPr lang="en-IE" sz="2000" b="0" dirty="0">
              <a:solidFill>
                <a:schemeClr val="tx1">
                  <a:lumMod val="50000"/>
                </a:schemeClr>
              </a:solidFill>
            </a:endParaRPr>
          </a:p>
        </p:txBody>
      </p:sp>
      <p:pic>
        <p:nvPicPr>
          <p:cNvPr id="3" name="Picture 2">
            <a:extLst>
              <a:ext uri="{FF2B5EF4-FFF2-40B4-BE49-F238E27FC236}">
                <a16:creationId xmlns:a16="http://schemas.microsoft.com/office/drawing/2014/main" xmlns="" id="{66AD6F01-BBF9-4D92-922D-26E3E81D5775}"/>
              </a:ext>
            </a:extLst>
          </p:cNvPr>
          <p:cNvPicPr>
            <a:picLocks noChangeAspect="1"/>
          </p:cNvPicPr>
          <p:nvPr/>
        </p:nvPicPr>
        <p:blipFill>
          <a:blip r:embed="rId3"/>
          <a:srcRect/>
          <a:stretch/>
        </p:blipFill>
        <p:spPr>
          <a:xfrm>
            <a:off x="2377261" y="1242245"/>
            <a:ext cx="4389478" cy="1910212"/>
          </a:xfrm>
          <a:prstGeom prst="rect">
            <a:avLst/>
          </a:prstGeom>
        </p:spPr>
      </p:pic>
      <p:pic>
        <p:nvPicPr>
          <p:cNvPr id="4" name="Picture 11" descr="Text&#10;&#10;Description automatically generated with medium confidence">
            <a:extLst>
              <a:ext uri="{FF2B5EF4-FFF2-40B4-BE49-F238E27FC236}">
                <a16:creationId xmlns:a16="http://schemas.microsoft.com/office/drawing/2014/main" xmlns="" id="{5E29A02D-1E39-74E2-A2B1-13F4712FD583}"/>
              </a:ext>
            </a:extLst>
          </p:cNvPr>
          <p:cNvPicPr>
            <a:picLocks noChangeAspect="1"/>
          </p:cNvPicPr>
          <p:nvPr/>
        </p:nvPicPr>
        <p:blipFill>
          <a:blip r:embed="rId4"/>
          <a:stretch>
            <a:fillRect/>
          </a:stretch>
        </p:blipFill>
        <p:spPr>
          <a:xfrm>
            <a:off x="0" y="4939483"/>
            <a:ext cx="972457" cy="204016"/>
          </a:xfrm>
          <a:prstGeom prst="rect">
            <a:avLst/>
          </a:prstGeom>
        </p:spPr>
      </p:pic>
    </p:spTree>
    <p:extLst>
      <p:ext uri="{BB962C8B-B14F-4D97-AF65-F5344CB8AC3E}">
        <p14:creationId xmlns:p14="http://schemas.microsoft.com/office/powerpoint/2010/main" val="2345685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dk1"/>
            </a:gs>
            <a:gs pos="100000">
              <a:schemeClr val="lt2"/>
            </a:gs>
          </a:gsLst>
          <a:lin ang="2698631" scaled="0"/>
        </a:gradFill>
        <a:effectLst/>
      </p:bgPr>
    </p:bg>
    <p:spTree>
      <p:nvGrpSpPr>
        <p:cNvPr id="1" name="Shape 175"/>
        <p:cNvGrpSpPr/>
        <p:nvPr/>
      </p:nvGrpSpPr>
      <p:grpSpPr>
        <a:xfrm>
          <a:off x="0" y="0"/>
          <a:ext cx="0" cy="0"/>
          <a:chOff x="0" y="0"/>
          <a:chExt cx="0" cy="0"/>
        </a:xfrm>
      </p:grpSpPr>
      <p:sp>
        <p:nvSpPr>
          <p:cNvPr id="176" name="Google Shape;176;p28"/>
          <p:cNvSpPr txBox="1">
            <a:spLocks noGrp="1"/>
          </p:cNvSpPr>
          <p:nvPr>
            <p:ph type="ctrTitle"/>
          </p:nvPr>
        </p:nvSpPr>
        <p:spPr>
          <a:xfrm>
            <a:off x="3559332" y="2558358"/>
            <a:ext cx="5752238" cy="2340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a:t>Învățarea online și lucrul în medii online dinamice </a:t>
            </a:r>
            <a:r>
              <a:rPr lang="en" dirty="0"/>
              <a:t/>
            </a:r>
            <a:br>
              <a:rPr lang="en" dirty="0"/>
            </a:br>
            <a:endParaRPr b="1" dirty="0">
              <a:sym typeface="Montserrat"/>
            </a:endParaRPr>
          </a:p>
        </p:txBody>
      </p:sp>
      <p:grpSp>
        <p:nvGrpSpPr>
          <p:cNvPr id="178" name="Google Shape;178;p28"/>
          <p:cNvGrpSpPr/>
          <p:nvPr/>
        </p:nvGrpSpPr>
        <p:grpSpPr>
          <a:xfrm>
            <a:off x="4167750" y="4704850"/>
            <a:ext cx="808500" cy="92100"/>
            <a:chOff x="3570750" y="4704850"/>
            <a:chExt cx="808500" cy="92100"/>
          </a:xfrm>
        </p:grpSpPr>
        <p:sp>
          <p:nvSpPr>
            <p:cNvPr id="179" name="Google Shape;179;p28"/>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8"/>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8"/>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8"/>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1" name="Graphic 10">
            <a:extLst>
              <a:ext uri="{FF2B5EF4-FFF2-40B4-BE49-F238E27FC236}">
                <a16:creationId xmlns:a16="http://schemas.microsoft.com/office/drawing/2014/main" xmlns="" id="{0445AE70-50DF-4FEC-AE66-060A41B99412}"/>
              </a:ext>
            </a:extLst>
          </p:cNvPr>
          <p:cNvPicPr>
            <a:picLocks noChangeAspect="1"/>
          </p:cNvPicPr>
          <p:nvPr/>
        </p:nvPicPr>
        <p:blipFill>
          <a:blip r:embed="rId3"/>
          <a:srcRect/>
          <a:stretch/>
        </p:blipFill>
        <p:spPr>
          <a:xfrm>
            <a:off x="8425830" y="136475"/>
            <a:ext cx="563712" cy="378782"/>
          </a:xfrm>
          <a:prstGeom prst="rect">
            <a:avLst/>
          </a:prstGeom>
        </p:spPr>
      </p:pic>
      <p:pic>
        <p:nvPicPr>
          <p:cNvPr id="5" name="Grafik 4">
            <a:extLst>
              <a:ext uri="{FF2B5EF4-FFF2-40B4-BE49-F238E27FC236}">
                <a16:creationId xmlns:a16="http://schemas.microsoft.com/office/drawing/2014/main" xmlns="" id="{D6D3DA30-F29C-E8D3-5B8A-C3DB1754BFAE}"/>
              </a:ext>
            </a:extLst>
          </p:cNvPr>
          <p:cNvPicPr>
            <a:picLocks noChangeAspect="1"/>
          </p:cNvPicPr>
          <p:nvPr/>
        </p:nvPicPr>
        <p:blipFill>
          <a:blip r:embed="rId4"/>
          <a:stretch>
            <a:fillRect/>
          </a:stretch>
        </p:blipFill>
        <p:spPr>
          <a:xfrm>
            <a:off x="363385" y="417217"/>
            <a:ext cx="2598165" cy="2339811"/>
          </a:xfrm>
          <a:prstGeom prst="rect">
            <a:avLst/>
          </a:prstGeom>
          <a:effectLst>
            <a:outerShdw blurRad="152400" dist="317500" dir="5400000" sx="90000" sy="-19000" rotWithShape="0">
              <a:prstClr val="black">
                <a:alpha val="15000"/>
              </a:prstClr>
            </a:outerShdw>
          </a:effectLst>
        </p:spPr>
      </p:pic>
    </p:spTree>
    <p:extLst>
      <p:ext uri="{BB962C8B-B14F-4D97-AF65-F5344CB8AC3E}">
        <p14:creationId xmlns:p14="http://schemas.microsoft.com/office/powerpoint/2010/main" val="236672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pic>
        <p:nvPicPr>
          <p:cNvPr id="8" name="Immagine 4">
            <a:extLst>
              <a:ext uri="{FF2B5EF4-FFF2-40B4-BE49-F238E27FC236}">
                <a16:creationId xmlns:a16="http://schemas.microsoft.com/office/drawing/2014/main" xmlns="" id="{6F926BB3-55A1-CC66-4CF2-5DC0F5A9D2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3153" y="1176261"/>
            <a:ext cx="2206468" cy="1348397"/>
          </a:xfrm>
          <a:prstGeom prst="rect">
            <a:avLst/>
          </a:prstGeom>
        </p:spPr>
      </p:pic>
      <p:pic>
        <p:nvPicPr>
          <p:cNvPr id="9" name="Immagine 5">
            <a:extLst>
              <a:ext uri="{FF2B5EF4-FFF2-40B4-BE49-F238E27FC236}">
                <a16:creationId xmlns:a16="http://schemas.microsoft.com/office/drawing/2014/main" xmlns="" id="{849A283C-342E-FC74-0F94-CA3B86B77D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30089" y="1176261"/>
            <a:ext cx="2031189" cy="1348396"/>
          </a:xfrm>
          <a:prstGeom prst="rect">
            <a:avLst/>
          </a:prstGeom>
        </p:spPr>
      </p:pic>
      <p:pic>
        <p:nvPicPr>
          <p:cNvPr id="10" name="Immagine 6">
            <a:extLst>
              <a:ext uri="{FF2B5EF4-FFF2-40B4-BE49-F238E27FC236}">
                <a16:creationId xmlns:a16="http://schemas.microsoft.com/office/drawing/2014/main" xmlns="" id="{CA02FC62-61C9-737C-A9FE-7095021153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44312" y="3525686"/>
            <a:ext cx="1271264" cy="1271264"/>
          </a:xfrm>
          <a:prstGeom prst="rect">
            <a:avLst/>
          </a:prstGeom>
        </p:spPr>
      </p:pic>
      <p:pic>
        <p:nvPicPr>
          <p:cNvPr id="11" name="Immagine 8">
            <a:extLst>
              <a:ext uri="{FF2B5EF4-FFF2-40B4-BE49-F238E27FC236}">
                <a16:creationId xmlns:a16="http://schemas.microsoft.com/office/drawing/2014/main" xmlns="" id="{74EC9343-8C3B-5D14-B747-149D78A85D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90098" y="2524658"/>
            <a:ext cx="1319080" cy="1319080"/>
          </a:xfrm>
          <a:prstGeom prst="rect">
            <a:avLst/>
          </a:prstGeom>
        </p:spPr>
      </p:pic>
      <p:pic>
        <p:nvPicPr>
          <p:cNvPr id="14" name="Immagine 11">
            <a:extLst>
              <a:ext uri="{FF2B5EF4-FFF2-40B4-BE49-F238E27FC236}">
                <a16:creationId xmlns:a16="http://schemas.microsoft.com/office/drawing/2014/main" xmlns="" id="{6938262E-90E5-4C77-82E3-179B401EF33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00797" y="2698261"/>
            <a:ext cx="2206468" cy="1654851"/>
          </a:xfrm>
          <a:prstGeom prst="rect">
            <a:avLst/>
          </a:prstGeom>
        </p:spPr>
      </p:pic>
      <p:pic>
        <p:nvPicPr>
          <p:cNvPr id="15" name="Immagine 16">
            <a:extLst>
              <a:ext uri="{FF2B5EF4-FFF2-40B4-BE49-F238E27FC236}">
                <a16:creationId xmlns:a16="http://schemas.microsoft.com/office/drawing/2014/main" xmlns="" id="{EE56E626-CBFF-50FD-30FF-5F132F1D34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11376" y="1104170"/>
            <a:ext cx="2736804" cy="1821219"/>
          </a:xfrm>
          <a:prstGeom prst="rect">
            <a:avLst/>
          </a:prstGeom>
        </p:spPr>
      </p:pic>
      <p:pic>
        <p:nvPicPr>
          <p:cNvPr id="16" name="Immagine 15">
            <a:extLst>
              <a:ext uri="{FF2B5EF4-FFF2-40B4-BE49-F238E27FC236}">
                <a16:creationId xmlns:a16="http://schemas.microsoft.com/office/drawing/2014/main" xmlns="" id="{A1025A77-B150-27A2-DE78-0339E664785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11376" y="3052977"/>
            <a:ext cx="2101123" cy="1416141"/>
          </a:xfrm>
          <a:prstGeom prst="rect">
            <a:avLst/>
          </a:prstGeom>
        </p:spPr>
      </p:pic>
      <p:sp>
        <p:nvSpPr>
          <p:cNvPr id="17" name="Textfeld 16">
            <a:extLst>
              <a:ext uri="{FF2B5EF4-FFF2-40B4-BE49-F238E27FC236}">
                <a16:creationId xmlns:a16="http://schemas.microsoft.com/office/drawing/2014/main" xmlns="" id="{2B39CFD9-F55D-7BA6-8874-605B565C56B8}"/>
              </a:ext>
            </a:extLst>
          </p:cNvPr>
          <p:cNvSpPr txBox="1"/>
          <p:nvPr/>
        </p:nvSpPr>
        <p:spPr>
          <a:xfrm>
            <a:off x="553111" y="189670"/>
            <a:ext cx="8037778" cy="830997"/>
          </a:xfrm>
          <a:prstGeom prst="rect">
            <a:avLst/>
          </a:prstGeom>
          <a:noFill/>
        </p:spPr>
        <p:txBody>
          <a:bodyPr wrap="none" rtlCol="0">
            <a:spAutoFit/>
          </a:bodyPr>
          <a:lstStyle/>
          <a:p>
            <a:r>
              <a:rPr lang="de-DE" sz="4800" b="1" dirty="0">
                <a:solidFill>
                  <a:schemeClr val="lt1"/>
                </a:solidFill>
                <a:latin typeface="Montserrat"/>
                <a:sym typeface="Montserrat"/>
              </a:rPr>
              <a:t>Învățare - Dezvoltare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4" name="Textfeld 3">
            <a:extLst>
              <a:ext uri="{FF2B5EF4-FFF2-40B4-BE49-F238E27FC236}">
                <a16:creationId xmlns:a16="http://schemas.microsoft.com/office/drawing/2014/main" xmlns="" id="{F37A10BB-6938-630D-F226-AFEFFD86A262}"/>
              </a:ext>
            </a:extLst>
          </p:cNvPr>
          <p:cNvSpPr txBox="1"/>
          <p:nvPr/>
        </p:nvSpPr>
        <p:spPr>
          <a:xfrm>
            <a:off x="403706" y="-91473"/>
            <a:ext cx="7814955" cy="5232202"/>
          </a:xfrm>
          <a:prstGeom prst="rect">
            <a:avLst/>
          </a:prstGeom>
          <a:noFill/>
        </p:spPr>
        <p:txBody>
          <a:bodyPr wrap="square" rtlCol="0">
            <a:spAutoFit/>
          </a:bodyPr>
          <a:lstStyle/>
          <a:p>
            <a:r>
              <a:rPr lang="en-US" sz="4800" b="1" dirty="0">
                <a:solidFill>
                  <a:schemeClr val="lt1"/>
                </a:solidFill>
                <a:latin typeface="Montserrat"/>
              </a:rPr>
              <a:t>Exemple pentru </a:t>
            </a:r>
            <a:r>
              <a:rPr lang="en-US" sz="4800" b="1" dirty="0" err="1">
                <a:solidFill>
                  <a:schemeClr val="lt1"/>
                </a:solidFill>
                <a:latin typeface="Montserrat"/>
              </a:rPr>
              <a:t>elearning</a:t>
            </a:r>
            <a:endParaRPr lang="en-US" sz="4800" b="1" dirty="0">
              <a:solidFill>
                <a:schemeClr val="lt1"/>
              </a:solidFill>
              <a:latin typeface="Montserrat"/>
            </a:endParaRPr>
          </a:p>
          <a:p>
            <a:endParaRPr lang="en-US" sz="2000" dirty="0">
              <a:solidFill>
                <a:schemeClr val="bg2"/>
              </a:solidFill>
            </a:endParaRPr>
          </a:p>
          <a:p>
            <a:r>
              <a:rPr lang="en-US" sz="2000" dirty="0">
                <a:solidFill>
                  <a:srgbClr val="262626"/>
                </a:solidFill>
              </a:rPr>
              <a:t>Platformele de eLearning erau numeroase înainte ca majoritatea oamenilor să le </a:t>
            </a:r>
            <a:r>
              <a:rPr lang="en-US" sz="2000" dirty="0" smtClean="0">
                <a:solidFill>
                  <a:srgbClr val="262626"/>
                </a:solidFill>
              </a:rPr>
              <a:t>descopere</a:t>
            </a:r>
            <a:r>
              <a:rPr lang="ro-RO" sz="2000" dirty="0" smtClean="0">
                <a:solidFill>
                  <a:srgbClr val="262626"/>
                </a:solidFill>
              </a:rPr>
              <a:t>  </a:t>
            </a:r>
            <a:r>
              <a:rPr lang="en-US" sz="2000" dirty="0" smtClean="0">
                <a:solidFill>
                  <a:srgbClr val="262626"/>
                </a:solidFill>
              </a:rPr>
              <a:t>în </a:t>
            </a:r>
            <a:r>
              <a:rPr lang="en-US" sz="2000" dirty="0">
                <a:solidFill>
                  <a:srgbClr val="262626"/>
                </a:solidFill>
              </a:rPr>
              <a:t>pandemia de coronavirus, când învățarea online a luat cu adevărat avânt. </a:t>
            </a:r>
          </a:p>
          <a:p>
            <a:r>
              <a:rPr lang="en-US" sz="2000" dirty="0">
                <a:solidFill>
                  <a:srgbClr val="262626"/>
                </a:solidFill>
              </a:rPr>
              <a:t>Aceste platforme diferă în multe feluri, dar au un lucru în comun: facilitează nevoia de a afla informații noi fără a fi nevoie de contact direct.</a:t>
            </a:r>
          </a:p>
          <a:p>
            <a:endParaRPr lang="en-US" b="1" dirty="0"/>
          </a:p>
          <a:p>
            <a:endParaRPr lang="de-DE" dirty="0">
              <a:hlinkClick r:id="rId4"/>
            </a:endParaRPr>
          </a:p>
          <a:p>
            <a:r>
              <a:rPr lang="de-DE" dirty="0">
                <a:hlinkClick r:id="rId4"/>
              </a:rPr>
              <a:t>https://axiomq.com/blog/10-best-examples-of-elearning-platforms-today/</a:t>
            </a:r>
            <a:endParaRPr lang="de-DE" dirty="0"/>
          </a:p>
          <a:p>
            <a:endParaRPr lang="de-DE" dirty="0"/>
          </a:p>
          <a:p>
            <a:r>
              <a:rPr lang="de-DE" dirty="0">
                <a:hlinkClick r:id="rId5"/>
              </a:rPr>
              <a:t>https://www.elucidat.com/blog/best-elearning-examples/</a:t>
            </a:r>
            <a:endParaRPr lang="de-DE" dirty="0"/>
          </a:p>
          <a:p>
            <a:endParaRPr lang="de-DE" dirty="0"/>
          </a:p>
          <a:p>
            <a:r>
              <a:rPr lang="de-DE" dirty="0">
                <a:hlinkClick r:id="rId6"/>
              </a:rPr>
              <a:t>https://cleverclipstudios.com/en-ch/blog/e-learning-platforms/  </a:t>
            </a:r>
          </a:p>
        </p:txBody>
      </p:sp>
    </p:spTree>
    <p:extLst>
      <p:ext uri="{BB962C8B-B14F-4D97-AF65-F5344CB8AC3E}">
        <p14:creationId xmlns:p14="http://schemas.microsoft.com/office/powerpoint/2010/main" val="1481284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dk1"/>
            </a:gs>
            <a:gs pos="100000">
              <a:schemeClr val="lt2"/>
            </a:gs>
          </a:gsLst>
          <a:lin ang="2698631"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4"/>
          <a:srcRect/>
          <a:stretch/>
        </p:blipFill>
        <p:spPr>
          <a:xfrm>
            <a:off x="8425830" y="136475"/>
            <a:ext cx="563712" cy="378782"/>
          </a:xfrm>
          <a:prstGeom prst="rect">
            <a:avLst/>
          </a:prstGeom>
        </p:spPr>
      </p:pic>
      <p:pic>
        <p:nvPicPr>
          <p:cNvPr id="3" name="Grafik 2">
            <a:extLst>
              <a:ext uri="{FF2B5EF4-FFF2-40B4-BE49-F238E27FC236}">
                <a16:creationId xmlns:a16="http://schemas.microsoft.com/office/drawing/2014/main" xmlns="" id="{C97506B2-2A01-7234-909A-E00C04222A2E}"/>
              </a:ext>
            </a:extLst>
          </p:cNvPr>
          <p:cNvPicPr>
            <a:picLocks noChangeAspect="1"/>
          </p:cNvPicPr>
          <p:nvPr/>
        </p:nvPicPr>
        <p:blipFill>
          <a:blip r:embed="rId5"/>
          <a:stretch>
            <a:fillRect/>
          </a:stretch>
        </p:blipFill>
        <p:spPr>
          <a:xfrm rot="726200">
            <a:off x="608092" y="287189"/>
            <a:ext cx="2119321" cy="1192584"/>
          </a:xfrm>
          <a:prstGeom prst="rect">
            <a:avLst/>
          </a:prstGeom>
        </p:spPr>
      </p:pic>
      <p:sp>
        <p:nvSpPr>
          <p:cNvPr id="2" name="Textfeld 1">
            <a:extLst>
              <a:ext uri="{FF2B5EF4-FFF2-40B4-BE49-F238E27FC236}">
                <a16:creationId xmlns:a16="http://schemas.microsoft.com/office/drawing/2014/main" xmlns="" id="{15EBDA03-F4A8-0CC9-1383-A92EFCCED2EC}"/>
              </a:ext>
            </a:extLst>
          </p:cNvPr>
          <p:cNvSpPr txBox="1"/>
          <p:nvPr/>
        </p:nvSpPr>
        <p:spPr>
          <a:xfrm>
            <a:off x="847931" y="1688407"/>
            <a:ext cx="7943850" cy="3108543"/>
          </a:xfrm>
          <a:prstGeom prst="rect">
            <a:avLst/>
          </a:prstGeom>
          <a:noFill/>
        </p:spPr>
        <p:txBody>
          <a:bodyPr wrap="square" rtlCol="0">
            <a:spAutoFit/>
          </a:bodyPr>
          <a:lstStyle/>
          <a:p>
            <a:r>
              <a:rPr lang="en-US" sz="2800" dirty="0"/>
              <a:t>... Termenul e-learning este prescurtarea de la învățare electronică și include toate formele și formatele electronice și digitale de predare a cunoștințelor. </a:t>
            </a:r>
            <a:br>
              <a:rPr lang="en-US" sz="2800" dirty="0"/>
            </a:br>
            <a:r>
              <a:rPr lang="en-US" sz="2800" u="sng" dirty="0">
                <a:solidFill>
                  <a:srgbClr val="E54759"/>
                </a:solidFill>
              </a:rPr>
              <a:t>E-learning se </a:t>
            </a:r>
            <a:r>
              <a:rPr lang="en-US" sz="2800" dirty="0"/>
              <a:t>mai numește și învățare online, teleînvățare, învățare multimedia, învățare pe calculator, învățare la distanță sau formare pe calculator.</a:t>
            </a:r>
            <a:endParaRPr lang="de-DE" dirty="0"/>
          </a:p>
        </p:txBody>
      </p:sp>
      <p:sp>
        <p:nvSpPr>
          <p:cNvPr id="4" name="Textfeld 3">
            <a:extLst>
              <a:ext uri="{FF2B5EF4-FFF2-40B4-BE49-F238E27FC236}">
                <a16:creationId xmlns:a16="http://schemas.microsoft.com/office/drawing/2014/main" xmlns="" id="{DDC9CE4B-A5AC-04AF-CD57-DD4FAD1939F9}"/>
              </a:ext>
            </a:extLst>
          </p:cNvPr>
          <p:cNvSpPr txBox="1"/>
          <p:nvPr/>
        </p:nvSpPr>
        <p:spPr>
          <a:xfrm>
            <a:off x="3830504" y="515257"/>
            <a:ext cx="3398687" cy="830997"/>
          </a:xfrm>
          <a:prstGeom prst="rect">
            <a:avLst/>
          </a:prstGeom>
          <a:noFill/>
        </p:spPr>
        <p:txBody>
          <a:bodyPr wrap="none" rtlCol="0">
            <a:spAutoFit/>
          </a:bodyPr>
          <a:lstStyle/>
          <a:p>
            <a:r>
              <a:rPr lang="de-DE" sz="4800" b="1" dirty="0">
                <a:solidFill>
                  <a:schemeClr val="lt1"/>
                </a:solidFill>
                <a:latin typeface="Montserrat"/>
              </a:rPr>
              <a:t>Definiție</a:t>
            </a:r>
          </a:p>
        </p:txBody>
      </p:sp>
    </p:spTree>
    <p:extLst>
      <p:ext uri="{BB962C8B-B14F-4D97-AF65-F5344CB8AC3E}">
        <p14:creationId xmlns:p14="http://schemas.microsoft.com/office/powerpoint/2010/main" val="3420337276"/>
      </p:ext>
    </p:extLst>
  </p:cSld>
  <p:clrMapOvr>
    <a:overrideClrMapping bg1="lt1" tx1="dk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pic>
        <p:nvPicPr>
          <p:cNvPr id="3" name="Grafik 2">
            <a:extLst>
              <a:ext uri="{FF2B5EF4-FFF2-40B4-BE49-F238E27FC236}">
                <a16:creationId xmlns:a16="http://schemas.microsoft.com/office/drawing/2014/main" xmlns="" id="{C97506B2-2A01-7234-909A-E00C04222A2E}"/>
              </a:ext>
            </a:extLst>
          </p:cNvPr>
          <p:cNvPicPr>
            <a:picLocks noChangeAspect="1"/>
          </p:cNvPicPr>
          <p:nvPr/>
        </p:nvPicPr>
        <p:blipFill>
          <a:blip r:embed="rId4"/>
          <a:stretch>
            <a:fillRect/>
          </a:stretch>
        </p:blipFill>
        <p:spPr>
          <a:xfrm rot="726200">
            <a:off x="755528" y="312133"/>
            <a:ext cx="2488826" cy="1400512"/>
          </a:xfrm>
          <a:prstGeom prst="rect">
            <a:avLst/>
          </a:prstGeom>
        </p:spPr>
      </p:pic>
      <p:sp>
        <p:nvSpPr>
          <p:cNvPr id="2" name="Textfeld 1">
            <a:extLst>
              <a:ext uri="{FF2B5EF4-FFF2-40B4-BE49-F238E27FC236}">
                <a16:creationId xmlns:a16="http://schemas.microsoft.com/office/drawing/2014/main" xmlns="" id="{15EBDA03-F4A8-0CC9-1383-A92EFCCED2EC}"/>
              </a:ext>
            </a:extLst>
          </p:cNvPr>
          <p:cNvSpPr txBox="1"/>
          <p:nvPr/>
        </p:nvSpPr>
        <p:spPr>
          <a:xfrm>
            <a:off x="912225" y="2113925"/>
            <a:ext cx="7943850" cy="2893100"/>
          </a:xfrm>
          <a:prstGeom prst="rect">
            <a:avLst/>
          </a:prstGeom>
          <a:noFill/>
        </p:spPr>
        <p:txBody>
          <a:bodyPr wrap="square" rtlCol="0">
            <a:spAutoFit/>
          </a:bodyPr>
          <a:lstStyle/>
          <a:p>
            <a:r>
              <a:rPr lang="en-US" sz="2800" dirty="0"/>
              <a:t>... se desfășoară într-un mediu online, utilizează diferite tipuri de multimedia, trebuie să respecte standardele de calitate și să faciliteze învățarea, simplifică accesul la educație și trebuie să fie accesibil, încurajează schimbul între diferiți participanți din întreaga lume.</a:t>
            </a:r>
          </a:p>
          <a:p>
            <a:endParaRPr lang="de-DE" dirty="0"/>
          </a:p>
        </p:txBody>
      </p:sp>
    </p:spTree>
    <p:extLst>
      <p:ext uri="{BB962C8B-B14F-4D97-AF65-F5344CB8AC3E}">
        <p14:creationId xmlns:p14="http://schemas.microsoft.com/office/powerpoint/2010/main" val="2147237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pic>
        <p:nvPicPr>
          <p:cNvPr id="6" name="Grafik 5">
            <a:extLst>
              <a:ext uri="{FF2B5EF4-FFF2-40B4-BE49-F238E27FC236}">
                <a16:creationId xmlns:a16="http://schemas.microsoft.com/office/drawing/2014/main" xmlns="" id="{ECDC8E4D-74BB-B5A1-75C4-DA65177320FE}"/>
              </a:ext>
            </a:extLst>
          </p:cNvPr>
          <p:cNvPicPr>
            <a:picLocks noChangeAspect="1"/>
          </p:cNvPicPr>
          <p:nvPr/>
        </p:nvPicPr>
        <p:blipFill>
          <a:blip r:embed="rId4"/>
          <a:stretch>
            <a:fillRect/>
          </a:stretch>
        </p:blipFill>
        <p:spPr>
          <a:xfrm rot="726200">
            <a:off x="748324" y="317033"/>
            <a:ext cx="2230549" cy="1255174"/>
          </a:xfrm>
          <a:prstGeom prst="rect">
            <a:avLst/>
          </a:prstGeom>
        </p:spPr>
      </p:pic>
      <p:sp>
        <p:nvSpPr>
          <p:cNvPr id="2" name="Textfeld 1">
            <a:extLst>
              <a:ext uri="{FF2B5EF4-FFF2-40B4-BE49-F238E27FC236}">
                <a16:creationId xmlns:a16="http://schemas.microsoft.com/office/drawing/2014/main" xmlns="" id="{15EBDA03-F4A8-0CC9-1383-A92EFCCED2EC}"/>
              </a:ext>
            </a:extLst>
          </p:cNvPr>
          <p:cNvSpPr txBox="1"/>
          <p:nvPr/>
        </p:nvSpPr>
        <p:spPr>
          <a:xfrm>
            <a:off x="752137" y="1833011"/>
            <a:ext cx="8391863" cy="3108543"/>
          </a:xfrm>
          <a:prstGeom prst="rect">
            <a:avLst/>
          </a:prstGeom>
          <a:noFill/>
        </p:spPr>
        <p:txBody>
          <a:bodyPr wrap="square" rtlCol="0">
            <a:spAutoFit/>
          </a:bodyPr>
          <a:lstStyle/>
          <a:p>
            <a:r>
              <a:rPr lang="en-US" sz="2800" dirty="0"/>
              <a:t>... se poate adresa elevilor, fie </a:t>
            </a:r>
            <a:r>
              <a:rPr lang="en-US" sz="2800" b="1" dirty="0"/>
              <a:t>tineri, fie persoane în vârstă</a:t>
            </a:r>
            <a:r>
              <a:rPr lang="en-US" sz="2800" dirty="0"/>
              <a:t>, </a:t>
            </a:r>
            <a:r>
              <a:rPr lang="en-US" sz="2800" b="1" dirty="0"/>
              <a:t>cadrelor didactice</a:t>
            </a:r>
            <a:r>
              <a:rPr lang="en-US" sz="2800" dirty="0"/>
              <a:t>, </a:t>
            </a:r>
            <a:r>
              <a:rPr lang="en-US" sz="2800" b="1" dirty="0"/>
              <a:t>formatorilor </a:t>
            </a:r>
            <a:r>
              <a:rPr lang="en-US" sz="2800" dirty="0"/>
              <a:t>și poate încorpora atât </a:t>
            </a:r>
            <a:r>
              <a:rPr lang="en-US" sz="2800" b="1" dirty="0"/>
              <a:t>metodologii de educație formală, cât și non-formală</a:t>
            </a:r>
            <a:r>
              <a:rPr lang="en-US" sz="2800" dirty="0"/>
              <a:t>. </a:t>
            </a:r>
          </a:p>
          <a:p>
            <a:r>
              <a:rPr lang="en-US" sz="2800" dirty="0"/>
              <a:t>Fiecare curs are </a:t>
            </a:r>
            <a:r>
              <a:rPr lang="en-US" sz="2800" b="1" dirty="0"/>
              <a:t>ținte specifice</a:t>
            </a:r>
            <a:r>
              <a:rPr lang="en-US" sz="2800" dirty="0"/>
              <a:t>, poate avea </a:t>
            </a:r>
            <a:r>
              <a:rPr lang="en-US" sz="2800" b="1" dirty="0"/>
              <a:t>limite de vârstă (nu neapărat) </a:t>
            </a:r>
            <a:r>
              <a:rPr lang="en-US" sz="2800" dirty="0"/>
              <a:t>și </a:t>
            </a:r>
            <a:r>
              <a:rPr lang="en-US" sz="2800" b="1" dirty="0"/>
              <a:t>obiective </a:t>
            </a:r>
            <a:r>
              <a:rPr lang="en-US" sz="2800" dirty="0"/>
              <a:t>și </a:t>
            </a:r>
            <a:r>
              <a:rPr lang="en-US" sz="2800" b="1" dirty="0"/>
              <a:t>rezultate specifice de învățare</a:t>
            </a:r>
            <a:r>
              <a:rPr lang="en-US" sz="2800" dirty="0"/>
              <a:t>. </a:t>
            </a:r>
          </a:p>
        </p:txBody>
      </p:sp>
    </p:spTree>
    <p:extLst>
      <p:ext uri="{BB962C8B-B14F-4D97-AF65-F5344CB8AC3E}">
        <p14:creationId xmlns:p14="http://schemas.microsoft.com/office/powerpoint/2010/main" val="3533334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4" name="Textfeld 3">
            <a:extLst>
              <a:ext uri="{FF2B5EF4-FFF2-40B4-BE49-F238E27FC236}">
                <a16:creationId xmlns:a16="http://schemas.microsoft.com/office/drawing/2014/main" xmlns="" id="{F37A10BB-6938-630D-F226-AFEFFD86A262}"/>
              </a:ext>
            </a:extLst>
          </p:cNvPr>
          <p:cNvSpPr txBox="1"/>
          <p:nvPr/>
        </p:nvSpPr>
        <p:spPr>
          <a:xfrm>
            <a:off x="821531" y="2150269"/>
            <a:ext cx="7436643" cy="2031325"/>
          </a:xfrm>
          <a:prstGeom prst="rect">
            <a:avLst/>
          </a:prstGeom>
          <a:noFill/>
        </p:spPr>
        <p:txBody>
          <a:bodyPr wrap="square" rtlCol="0">
            <a:spAutoFit/>
          </a:bodyPr>
          <a:lstStyle/>
          <a:p>
            <a:r>
              <a:rPr lang="en-US" sz="1800" dirty="0"/>
              <a:t>Există trei concepte fundamentale pentru programe eficiente de educație la distanță, care devin baza designului instrucțional al învățării online și al practicilor de predare: </a:t>
            </a:r>
          </a:p>
          <a:p>
            <a:endParaRPr lang="en-US" sz="1800" dirty="0"/>
          </a:p>
          <a:p>
            <a:pPr marL="285750" indent="-285750">
              <a:buFont typeface="Wingdings" panose="05000000000000000000" pitchFamily="2" charset="2"/>
              <a:buChar char="ü"/>
            </a:pPr>
            <a:r>
              <a:rPr lang="en-US" sz="1800" dirty="0"/>
              <a:t>Distanța tranzacțională, </a:t>
            </a:r>
          </a:p>
          <a:p>
            <a:pPr marL="285750" indent="-285750">
              <a:buFont typeface="Wingdings" panose="05000000000000000000" pitchFamily="2" charset="2"/>
              <a:buChar char="ü"/>
            </a:pPr>
            <a:r>
              <a:rPr lang="en-US" sz="1800" dirty="0"/>
              <a:t>Prezență și </a:t>
            </a:r>
          </a:p>
          <a:p>
            <a:pPr marL="285750" indent="-285750">
              <a:buFont typeface="Wingdings" panose="05000000000000000000" pitchFamily="2" charset="2"/>
              <a:buChar char="ü"/>
            </a:pPr>
            <a:r>
              <a:rPr lang="en-US" sz="1800" dirty="0"/>
              <a:t>Învățători independenți.</a:t>
            </a:r>
            <a:endParaRPr lang="de-DE" sz="1800" dirty="0"/>
          </a:p>
        </p:txBody>
      </p:sp>
      <p:sp>
        <p:nvSpPr>
          <p:cNvPr id="2" name="Textfeld 1">
            <a:extLst>
              <a:ext uri="{FF2B5EF4-FFF2-40B4-BE49-F238E27FC236}">
                <a16:creationId xmlns:a16="http://schemas.microsoft.com/office/drawing/2014/main" xmlns="" id="{10CCDBDD-AB70-80E8-E22A-E289DC279A19}"/>
              </a:ext>
            </a:extLst>
          </p:cNvPr>
          <p:cNvSpPr txBox="1"/>
          <p:nvPr/>
        </p:nvSpPr>
        <p:spPr>
          <a:xfrm>
            <a:off x="728663" y="387727"/>
            <a:ext cx="8143875" cy="1569660"/>
          </a:xfrm>
          <a:prstGeom prst="rect">
            <a:avLst/>
          </a:prstGeom>
          <a:noFill/>
        </p:spPr>
        <p:txBody>
          <a:bodyPr wrap="square" rtlCol="0">
            <a:spAutoFit/>
          </a:bodyPr>
          <a:lstStyle/>
          <a:p>
            <a:r>
              <a:rPr lang="en-US" sz="4800" b="1" dirty="0">
                <a:solidFill>
                  <a:schemeClr val="lt1"/>
                </a:solidFill>
                <a:latin typeface="Montserrat"/>
              </a:rPr>
              <a:t>Conceptul principal </a:t>
            </a:r>
            <a:br>
              <a:rPr lang="en-US" sz="4800" b="1" dirty="0">
                <a:solidFill>
                  <a:schemeClr val="lt1"/>
                </a:solidFill>
                <a:latin typeface="Montserrat"/>
              </a:rPr>
            </a:br>
            <a:r>
              <a:rPr lang="en-US" sz="4800" b="1" dirty="0">
                <a:solidFill>
                  <a:schemeClr val="lt1"/>
                </a:solidFill>
                <a:latin typeface="Montserrat"/>
              </a:rPr>
              <a:t>al învățării online </a:t>
            </a:r>
            <a:endParaRPr lang="de-DE" sz="4800" b="1" dirty="0">
              <a:solidFill>
                <a:schemeClr val="lt1"/>
              </a:solidFill>
              <a:latin typeface="Montserrat"/>
            </a:endParaRPr>
          </a:p>
        </p:txBody>
      </p:sp>
    </p:spTree>
    <p:extLst>
      <p:ext uri="{BB962C8B-B14F-4D97-AF65-F5344CB8AC3E}">
        <p14:creationId xmlns:p14="http://schemas.microsoft.com/office/powerpoint/2010/main" val="1060387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4" name="Textfeld 3">
            <a:extLst>
              <a:ext uri="{FF2B5EF4-FFF2-40B4-BE49-F238E27FC236}">
                <a16:creationId xmlns:a16="http://schemas.microsoft.com/office/drawing/2014/main" xmlns="" id="{F37A10BB-6938-630D-F226-AFEFFD86A262}"/>
              </a:ext>
            </a:extLst>
          </p:cNvPr>
          <p:cNvSpPr txBox="1"/>
          <p:nvPr/>
        </p:nvSpPr>
        <p:spPr>
          <a:xfrm>
            <a:off x="506942" y="325866"/>
            <a:ext cx="8130116" cy="3570208"/>
          </a:xfrm>
          <a:prstGeom prst="rect">
            <a:avLst/>
          </a:prstGeom>
          <a:noFill/>
        </p:spPr>
        <p:txBody>
          <a:bodyPr wrap="square" rtlCol="0">
            <a:spAutoFit/>
          </a:bodyPr>
          <a:lstStyle/>
          <a:p>
            <a:r>
              <a:rPr lang="en-US" sz="4800" b="1" dirty="0">
                <a:solidFill>
                  <a:schemeClr val="lt1"/>
                </a:solidFill>
                <a:latin typeface="Montserrat"/>
              </a:rPr>
              <a:t>3 puncte privind tranziția la învățarea online</a:t>
            </a:r>
          </a:p>
          <a:p>
            <a:endParaRPr lang="en-US" b="1" dirty="0"/>
          </a:p>
          <a:p>
            <a:endParaRPr lang="en-US" b="1" dirty="0"/>
          </a:p>
          <a:p>
            <a:pPr marL="285750" indent="-285750">
              <a:buFont typeface="Wingdings" panose="05000000000000000000" pitchFamily="2" charset="2"/>
              <a:buChar char="ü"/>
            </a:pPr>
            <a:r>
              <a:rPr lang="en-US" sz="1800" dirty="0"/>
              <a:t>    Folosiți tehnologia ca mijloc pentru a vă atinge obiectivele de învățare. ...</a:t>
            </a:r>
          </a:p>
          <a:p>
            <a:pPr marL="285750" indent="-285750">
              <a:buFont typeface="Wingdings" panose="05000000000000000000" pitchFamily="2" charset="2"/>
              <a:buChar char="ü"/>
            </a:pPr>
            <a:r>
              <a:rPr lang="en-US" sz="1800" dirty="0"/>
              <a:t>   Fii prezent. ...</a:t>
            </a:r>
          </a:p>
          <a:p>
            <a:pPr marL="285750" indent="-285750">
              <a:buFont typeface="Wingdings" panose="05000000000000000000" pitchFamily="2" charset="2"/>
              <a:buChar char="ü"/>
            </a:pPr>
            <a:r>
              <a:rPr lang="en-US" sz="1800" dirty="0"/>
              <a:t>   Promovați implicarea și adoptați interactivitatea.</a:t>
            </a:r>
            <a:endParaRPr lang="de-DE" sz="1800" dirty="0"/>
          </a:p>
        </p:txBody>
      </p:sp>
    </p:spTree>
    <p:extLst>
      <p:ext uri="{BB962C8B-B14F-4D97-AF65-F5344CB8AC3E}">
        <p14:creationId xmlns:p14="http://schemas.microsoft.com/office/powerpoint/2010/main" val="656431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4" name="Textfeld 3">
            <a:extLst>
              <a:ext uri="{FF2B5EF4-FFF2-40B4-BE49-F238E27FC236}">
                <a16:creationId xmlns:a16="http://schemas.microsoft.com/office/drawing/2014/main" xmlns="" id="{F37A10BB-6938-630D-F226-AFEFFD86A262}"/>
              </a:ext>
            </a:extLst>
          </p:cNvPr>
          <p:cNvSpPr txBox="1"/>
          <p:nvPr/>
        </p:nvSpPr>
        <p:spPr>
          <a:xfrm>
            <a:off x="272418" y="136475"/>
            <a:ext cx="8599163" cy="1569660"/>
          </a:xfrm>
          <a:prstGeom prst="rect">
            <a:avLst/>
          </a:prstGeom>
          <a:noFill/>
        </p:spPr>
        <p:txBody>
          <a:bodyPr wrap="square" rtlCol="0">
            <a:spAutoFit/>
          </a:bodyPr>
          <a:lstStyle/>
          <a:p>
            <a:r>
              <a:rPr lang="en-IE" sz="4800" b="1" dirty="0">
                <a:solidFill>
                  <a:schemeClr val="lt1"/>
                </a:solidFill>
                <a:latin typeface="Montserrat"/>
              </a:rPr>
              <a:t>E-Learning sincron și asincron</a:t>
            </a:r>
          </a:p>
        </p:txBody>
      </p:sp>
      <p:sp>
        <p:nvSpPr>
          <p:cNvPr id="2" name="Textfeld 1">
            <a:extLst>
              <a:ext uri="{FF2B5EF4-FFF2-40B4-BE49-F238E27FC236}">
                <a16:creationId xmlns:a16="http://schemas.microsoft.com/office/drawing/2014/main" xmlns="" id="{87151929-7CFE-0E8C-8E29-75A5096F3D6B}"/>
              </a:ext>
            </a:extLst>
          </p:cNvPr>
          <p:cNvSpPr txBox="1"/>
          <p:nvPr/>
        </p:nvSpPr>
        <p:spPr>
          <a:xfrm>
            <a:off x="250652" y="1706135"/>
            <a:ext cx="8218917" cy="3631763"/>
          </a:xfrm>
          <a:prstGeom prst="rect">
            <a:avLst/>
          </a:prstGeom>
          <a:noFill/>
        </p:spPr>
        <p:txBody>
          <a:bodyPr wrap="none" rtlCol="0">
            <a:spAutoFit/>
          </a:bodyPr>
          <a:lstStyle/>
          <a:p>
            <a:r>
              <a:rPr lang="en-US" sz="1800" b="1" dirty="0"/>
              <a:t>Urmăriți videoclipul: </a:t>
            </a:r>
            <a:r>
              <a:rPr lang="en-US" sz="1800" u="sng" dirty="0">
                <a:hlinkClick r:id="rId4"/>
              </a:rPr>
              <a:t>https://www.youtube.com/watch?v=nNuYcAHVALM</a:t>
            </a:r>
            <a:endParaRPr lang="en-US" sz="1800" u="sng" dirty="0"/>
          </a:p>
          <a:p>
            <a:r>
              <a:rPr lang="en-US" sz="1800" dirty="0"/>
              <a:t>și clasificați activitățile de mai jos ca fiind sincrone sau asincrone:</a:t>
            </a:r>
          </a:p>
          <a:p>
            <a:endParaRPr lang="en-US" sz="1800" dirty="0"/>
          </a:p>
          <a:p>
            <a:pPr marL="285750" indent="-285750">
              <a:buFont typeface="Wingdings" panose="05000000000000000000" pitchFamily="2" charset="2"/>
              <a:buChar char="ü"/>
            </a:pPr>
            <a:r>
              <a:rPr lang="en-US" sz="1800" dirty="0"/>
              <a:t>Discuție față în față</a:t>
            </a:r>
          </a:p>
          <a:p>
            <a:pPr marL="285750" indent="-285750">
              <a:buFont typeface="Wingdings" panose="05000000000000000000" pitchFamily="2" charset="2"/>
              <a:buChar char="ü"/>
            </a:pPr>
            <a:r>
              <a:rPr lang="en-US" sz="1800" dirty="0"/>
              <a:t>E-mailuri</a:t>
            </a:r>
          </a:p>
          <a:p>
            <a:pPr marL="285750" indent="-285750">
              <a:buFont typeface="Wingdings" panose="05000000000000000000" pitchFamily="2" charset="2"/>
              <a:buChar char="ü"/>
            </a:pPr>
            <a:r>
              <a:rPr lang="en-US" sz="1800" dirty="0"/>
              <a:t>Panouri de discuții</a:t>
            </a:r>
          </a:p>
          <a:p>
            <a:pPr marL="285750" indent="-285750">
              <a:buFont typeface="Wingdings" panose="05000000000000000000" pitchFamily="2" charset="2"/>
              <a:buChar char="ü"/>
            </a:pPr>
            <a:r>
              <a:rPr lang="en-US" sz="1800" dirty="0"/>
              <a:t>Instruire și feedback online în timp real și în timp real din partea profesorului</a:t>
            </a:r>
          </a:p>
          <a:p>
            <a:pPr marL="285750" indent="-285750">
              <a:buFont typeface="Wingdings" panose="05000000000000000000" pitchFamily="2" charset="2"/>
              <a:buChar char="ü"/>
            </a:pPr>
            <a:r>
              <a:rPr lang="en-US" sz="1800" dirty="0"/>
              <a:t>Camere de chat sau săli de clasă virtuale în care toată lumea </a:t>
            </a:r>
            <a:r>
              <a:rPr lang="en-US" sz="1800" dirty="0" err="1"/>
              <a:t>este</a:t>
            </a:r>
            <a:r>
              <a:rPr lang="en-US" sz="1800" dirty="0"/>
              <a:t> </a:t>
            </a:r>
          </a:p>
          <a:p>
            <a:pPr lvl="3"/>
            <a:r>
              <a:rPr lang="en-US" sz="1800" dirty="0"/>
              <a:t>     online </a:t>
            </a:r>
            <a:r>
              <a:rPr lang="en-US" sz="1800" dirty="0" err="1"/>
              <a:t>și</a:t>
            </a:r>
            <a:r>
              <a:rPr lang="en-US" sz="1800" dirty="0"/>
              <a:t> </a:t>
            </a:r>
            <a:r>
              <a:rPr lang="en-US" sz="1800" dirty="0" err="1"/>
              <a:t>lucrează</a:t>
            </a:r>
            <a:r>
              <a:rPr lang="en-US" sz="1800" dirty="0"/>
              <a:t> </a:t>
            </a:r>
            <a:r>
              <a:rPr lang="en-US" sz="1800" dirty="0" err="1"/>
              <a:t>în</a:t>
            </a:r>
            <a:r>
              <a:rPr lang="en-US" sz="1800" dirty="0"/>
              <a:t> colaborare în același timp</a:t>
            </a:r>
          </a:p>
          <a:p>
            <a:pPr marL="285750" indent="-285750">
              <a:buFont typeface="Wingdings" panose="05000000000000000000" pitchFamily="2" charset="2"/>
              <a:buChar char="ü"/>
            </a:pPr>
            <a:r>
              <a:rPr lang="en-US" sz="1800" dirty="0"/>
              <a:t>Conversații pe </a:t>
            </a:r>
            <a:r>
              <a:rPr lang="it-IT" sz="1800" dirty="0"/>
              <a:t>Skype</a:t>
            </a:r>
          </a:p>
          <a:p>
            <a:pPr marL="285750" indent="-285750">
              <a:buFont typeface="Wingdings" panose="05000000000000000000" pitchFamily="2" charset="2"/>
              <a:buChar char="ü"/>
            </a:pPr>
            <a:r>
              <a:rPr lang="en-US" sz="1800" dirty="0"/>
              <a:t>Documente hipertext</a:t>
            </a:r>
          </a:p>
          <a:p>
            <a:pPr marL="285750" indent="-285750">
              <a:buFont typeface="Wingdings" panose="05000000000000000000" pitchFamily="2" charset="2"/>
              <a:buChar char="ü"/>
            </a:pPr>
            <a:r>
              <a:rPr lang="en-US" sz="1800" dirty="0"/>
              <a:t>Bloguri, cursuri audio și video </a:t>
            </a:r>
            <a:endParaRPr lang="it-IT" sz="1800" dirty="0"/>
          </a:p>
          <a:p>
            <a:endParaRPr lang="de-DE" dirty="0"/>
          </a:p>
        </p:txBody>
      </p:sp>
    </p:spTree>
    <p:extLst>
      <p:ext uri="{BB962C8B-B14F-4D97-AF65-F5344CB8AC3E}">
        <p14:creationId xmlns:p14="http://schemas.microsoft.com/office/powerpoint/2010/main" val="2497367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4" name="Textfeld 3">
            <a:extLst>
              <a:ext uri="{FF2B5EF4-FFF2-40B4-BE49-F238E27FC236}">
                <a16:creationId xmlns:a16="http://schemas.microsoft.com/office/drawing/2014/main" xmlns="" id="{F37A10BB-6938-630D-F226-AFEFFD86A262}"/>
              </a:ext>
            </a:extLst>
          </p:cNvPr>
          <p:cNvSpPr txBox="1"/>
          <p:nvPr/>
        </p:nvSpPr>
        <p:spPr>
          <a:xfrm>
            <a:off x="378017" y="668766"/>
            <a:ext cx="8329669" cy="3508653"/>
          </a:xfrm>
          <a:prstGeom prst="rect">
            <a:avLst/>
          </a:prstGeom>
          <a:noFill/>
        </p:spPr>
        <p:txBody>
          <a:bodyPr wrap="square" rtlCol="0">
            <a:spAutoFit/>
          </a:bodyPr>
          <a:lstStyle/>
          <a:p>
            <a:r>
              <a:rPr lang="en-US" sz="4800" b="1" dirty="0">
                <a:solidFill>
                  <a:schemeClr val="lt1"/>
                </a:solidFill>
                <a:latin typeface="Montserrat"/>
              </a:rPr>
              <a:t>Care este mediul de învățare online?</a:t>
            </a:r>
          </a:p>
          <a:p>
            <a:endParaRPr lang="en-US" sz="1800" dirty="0"/>
          </a:p>
          <a:p>
            <a:r>
              <a:rPr lang="en-US" sz="1800" dirty="0"/>
              <a:t>Mediul de învățare online este, în primul rând, un mediu asincron - adică nu trebuie să vă conectați la calculator exact în același timp cu instructorul sau colegii de clasă pentru a participa la cursuri. </a:t>
            </a:r>
          </a:p>
          <a:p>
            <a:endParaRPr lang="en-US" sz="1800" dirty="0"/>
          </a:p>
          <a:p>
            <a:r>
              <a:rPr lang="en-US" sz="1800" dirty="0"/>
              <a:t>Cu toate acestea, veți avea termene limită specifice de respectat pentru temele de lectură și activitățile de învățare</a:t>
            </a:r>
            <a:r>
              <a:rPr lang="en-US" b="1" dirty="0"/>
              <a:t>.</a:t>
            </a:r>
            <a:endParaRPr lang="de-DE" dirty="0"/>
          </a:p>
        </p:txBody>
      </p:sp>
    </p:spTree>
    <p:extLst>
      <p:ext uri="{BB962C8B-B14F-4D97-AF65-F5344CB8AC3E}">
        <p14:creationId xmlns:p14="http://schemas.microsoft.com/office/powerpoint/2010/main" val="454959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4" name="Textfeld 3">
            <a:extLst>
              <a:ext uri="{FF2B5EF4-FFF2-40B4-BE49-F238E27FC236}">
                <a16:creationId xmlns:a16="http://schemas.microsoft.com/office/drawing/2014/main" xmlns="" id="{F37A10BB-6938-630D-F226-AFEFFD86A262}"/>
              </a:ext>
            </a:extLst>
          </p:cNvPr>
          <p:cNvSpPr txBox="1"/>
          <p:nvPr/>
        </p:nvSpPr>
        <p:spPr>
          <a:xfrm>
            <a:off x="400049" y="325866"/>
            <a:ext cx="7272337" cy="3539430"/>
          </a:xfrm>
          <a:prstGeom prst="rect">
            <a:avLst/>
          </a:prstGeom>
          <a:noFill/>
        </p:spPr>
        <p:txBody>
          <a:bodyPr wrap="square" rtlCol="0">
            <a:spAutoFit/>
          </a:bodyPr>
          <a:lstStyle/>
          <a:p>
            <a:r>
              <a:rPr lang="en-US" sz="4800" b="1" dirty="0">
                <a:solidFill>
                  <a:schemeClr val="lt1"/>
                </a:solidFill>
                <a:latin typeface="Montserrat"/>
              </a:rPr>
              <a:t>Exemple de eLearning</a:t>
            </a:r>
          </a:p>
          <a:p>
            <a:endParaRPr lang="en-US" sz="1800" dirty="0"/>
          </a:p>
          <a:p>
            <a:pPr marL="285750" indent="-285750">
              <a:buFont typeface="Wingdings" panose="05000000000000000000" pitchFamily="2" charset="2"/>
              <a:buChar char="ü"/>
            </a:pPr>
            <a:r>
              <a:rPr lang="en-US" sz="1800" dirty="0"/>
              <a:t>Videoconferințe/formare virtuală în direct.</a:t>
            </a:r>
          </a:p>
          <a:p>
            <a:pPr marL="285750" indent="-285750">
              <a:buFont typeface="Wingdings" panose="05000000000000000000" pitchFamily="2" charset="2"/>
              <a:buChar char="ü"/>
            </a:pPr>
            <a:r>
              <a:rPr lang="en-US" sz="1800" dirty="0"/>
              <a:t>Înregistrări video.</a:t>
            </a:r>
          </a:p>
          <a:p>
            <a:pPr marL="285750" indent="-285750">
              <a:buFont typeface="Wingdings" panose="05000000000000000000" pitchFamily="2" charset="2"/>
              <a:buChar char="ü"/>
            </a:pPr>
            <a:r>
              <a:rPr lang="en-US" sz="1800" dirty="0"/>
              <a:t>Învățare în ritm propriu.</a:t>
            </a:r>
          </a:p>
          <a:p>
            <a:pPr marL="285750" indent="-285750">
              <a:buFont typeface="Wingdings" panose="05000000000000000000" pitchFamily="2" charset="2"/>
              <a:buChar char="ü"/>
            </a:pPr>
            <a:r>
              <a:rPr lang="en-US" sz="1800" dirty="0"/>
              <a:t>Cursuri online deschise masive.</a:t>
            </a:r>
          </a:p>
          <a:p>
            <a:pPr marL="285750" indent="-285750">
              <a:buFont typeface="Wingdings" panose="05000000000000000000" pitchFamily="2" charset="2"/>
              <a:buChar char="ü"/>
            </a:pPr>
            <a:r>
              <a:rPr lang="en-US" sz="1800" dirty="0"/>
              <a:t>Simulare interactivă de învățare online.</a:t>
            </a:r>
          </a:p>
          <a:p>
            <a:pPr marL="285750" indent="-285750">
              <a:buFont typeface="Wingdings" panose="05000000000000000000" pitchFamily="2" charset="2"/>
              <a:buChar char="ü"/>
            </a:pPr>
            <a:r>
              <a:rPr lang="en-US" sz="1800" dirty="0"/>
              <a:t>Învățare gestionată de calculator (CML)</a:t>
            </a:r>
          </a:p>
          <a:p>
            <a:pPr marL="285750" indent="-285750">
              <a:buFont typeface="Wingdings" panose="05000000000000000000" pitchFamily="2" charset="2"/>
              <a:buChar char="ü"/>
            </a:pPr>
            <a:r>
              <a:rPr lang="en-US" sz="1800" dirty="0"/>
              <a:t>E-Learning adaptiv.</a:t>
            </a:r>
          </a:p>
          <a:p>
            <a:pPr marL="285750" indent="-285750">
              <a:buFont typeface="Wingdings" panose="05000000000000000000" pitchFamily="2" charset="2"/>
              <a:buChar char="ü"/>
            </a:pPr>
            <a:r>
              <a:rPr lang="en-US" sz="1800" dirty="0"/>
              <a:t>Webinare</a:t>
            </a:r>
          </a:p>
          <a:p>
            <a:endParaRPr lang="de-DE" dirty="0"/>
          </a:p>
        </p:txBody>
      </p:sp>
    </p:spTree>
    <p:extLst>
      <p:ext uri="{BB962C8B-B14F-4D97-AF65-F5344CB8AC3E}">
        <p14:creationId xmlns:p14="http://schemas.microsoft.com/office/powerpoint/2010/main" val="1735164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 name="Picture 11" descr="Text&#10;&#10;Description automatically generated with medium confidence">
            <a:extLst>
              <a:ext uri="{FF2B5EF4-FFF2-40B4-BE49-F238E27FC236}">
                <a16:creationId xmlns:a16="http://schemas.microsoft.com/office/drawing/2014/main" xmlns="" id="{C23B83E9-C1FD-4459-A618-3B4630088975}"/>
              </a:ext>
            </a:extLst>
          </p:cNvPr>
          <p:cNvPicPr>
            <a:picLocks noChangeAspect="1"/>
          </p:cNvPicPr>
          <p:nvPr/>
        </p:nvPicPr>
        <p:blipFill>
          <a:blip r:embed="rId3"/>
          <a:stretch>
            <a:fillRect/>
          </a:stretch>
        </p:blipFill>
        <p:spPr>
          <a:xfrm>
            <a:off x="123372" y="4796950"/>
            <a:ext cx="972457" cy="204016"/>
          </a:xfrm>
          <a:prstGeom prst="rect">
            <a:avLst/>
          </a:prstGeom>
        </p:spPr>
      </p:pic>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4"/>
          <a:srcRect/>
          <a:stretch/>
        </p:blipFill>
        <p:spPr>
          <a:xfrm>
            <a:off x="8425830" y="136475"/>
            <a:ext cx="563712" cy="378782"/>
          </a:xfrm>
          <a:prstGeom prst="rect">
            <a:avLst/>
          </a:prstGeom>
        </p:spPr>
      </p:pic>
      <p:sp>
        <p:nvSpPr>
          <p:cNvPr id="2" name="Textfeld 1">
            <a:extLst>
              <a:ext uri="{FF2B5EF4-FFF2-40B4-BE49-F238E27FC236}">
                <a16:creationId xmlns:a16="http://schemas.microsoft.com/office/drawing/2014/main" xmlns="" id="{90E87CF1-6198-6E41-7132-D625D2D707BB}"/>
              </a:ext>
            </a:extLst>
          </p:cNvPr>
          <p:cNvSpPr txBox="1"/>
          <p:nvPr/>
        </p:nvSpPr>
        <p:spPr>
          <a:xfrm>
            <a:off x="452231" y="266535"/>
            <a:ext cx="8239538" cy="4124206"/>
          </a:xfrm>
          <a:prstGeom prst="rect">
            <a:avLst/>
          </a:prstGeom>
          <a:noFill/>
        </p:spPr>
        <p:txBody>
          <a:bodyPr wrap="square" rtlCol="0">
            <a:spAutoFit/>
          </a:bodyPr>
          <a:lstStyle/>
          <a:p>
            <a:r>
              <a:rPr lang="en-US" sz="4800" b="1" dirty="0">
                <a:solidFill>
                  <a:schemeClr val="lt1"/>
                </a:solidFill>
                <a:latin typeface="Montserrat"/>
              </a:rPr>
              <a:t>Avantajele învățării online</a:t>
            </a:r>
          </a:p>
          <a:p>
            <a:endParaRPr lang="en-US" sz="4800" b="1" dirty="0">
              <a:solidFill>
                <a:schemeClr val="lt1"/>
              </a:solidFill>
              <a:latin typeface="Montserrat"/>
            </a:endParaRPr>
          </a:p>
          <a:p>
            <a:endParaRPr lang="en-US" dirty="0"/>
          </a:p>
          <a:p>
            <a:pPr marL="285750" indent="-285750">
              <a:buFont typeface="Wingdings" panose="05000000000000000000" pitchFamily="2" charset="2"/>
              <a:buChar char="ü"/>
            </a:pPr>
            <a:r>
              <a:rPr lang="en-US" sz="1800" dirty="0"/>
              <a:t>Clasele online sunt flexibile</a:t>
            </a:r>
          </a:p>
          <a:p>
            <a:pPr marL="285750" indent="-285750">
              <a:buFont typeface="Wingdings" panose="05000000000000000000" pitchFamily="2" charset="2"/>
              <a:buChar char="ü"/>
            </a:pPr>
            <a:r>
              <a:rPr lang="en-US" sz="1800" dirty="0"/>
              <a:t>Clasele online sunt mai accesibile</a:t>
            </a:r>
          </a:p>
          <a:p>
            <a:pPr marL="285750" indent="-285750">
              <a:buFont typeface="Wingdings" panose="05000000000000000000" pitchFamily="2" charset="2"/>
              <a:buChar char="ü"/>
            </a:pPr>
            <a:r>
              <a:rPr lang="en-US" sz="1800" dirty="0"/>
              <a:t>Clasele online încurajează mai multă interacțiune</a:t>
            </a:r>
          </a:p>
          <a:p>
            <a:pPr marL="285750" indent="-285750">
              <a:buFont typeface="Wingdings" panose="05000000000000000000" pitchFamily="2" charset="2"/>
              <a:buChar char="ü"/>
            </a:pPr>
            <a:r>
              <a:rPr lang="en-US" sz="1800" dirty="0"/>
              <a:t>Clasele online deblochează mai multe oportunități de învățare</a:t>
            </a:r>
          </a:p>
          <a:p>
            <a:pPr marL="285750" indent="-285750">
              <a:buFont typeface="Wingdings" panose="05000000000000000000" pitchFamily="2" charset="2"/>
              <a:buChar char="ü"/>
            </a:pPr>
            <a:r>
              <a:rPr lang="en-US" sz="1800" dirty="0"/>
              <a:t>Clasele online sunt convenabile</a:t>
            </a:r>
          </a:p>
          <a:p>
            <a:endParaRPr lang="de-DE" dirty="0"/>
          </a:p>
        </p:txBody>
      </p:sp>
    </p:spTree>
    <p:extLst>
      <p:ext uri="{BB962C8B-B14F-4D97-AF65-F5344CB8AC3E}">
        <p14:creationId xmlns:p14="http://schemas.microsoft.com/office/powerpoint/2010/main" val="1933391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2" name="Textfeld 1">
            <a:extLst>
              <a:ext uri="{FF2B5EF4-FFF2-40B4-BE49-F238E27FC236}">
                <a16:creationId xmlns:a16="http://schemas.microsoft.com/office/drawing/2014/main" xmlns="" id="{90E87CF1-6198-6E41-7132-D625D2D707BB}"/>
              </a:ext>
            </a:extLst>
          </p:cNvPr>
          <p:cNvSpPr txBox="1"/>
          <p:nvPr/>
        </p:nvSpPr>
        <p:spPr>
          <a:xfrm>
            <a:off x="378881" y="206718"/>
            <a:ext cx="8239538" cy="4124206"/>
          </a:xfrm>
          <a:prstGeom prst="rect">
            <a:avLst/>
          </a:prstGeom>
          <a:noFill/>
        </p:spPr>
        <p:txBody>
          <a:bodyPr wrap="square" rtlCol="0">
            <a:spAutoFit/>
          </a:bodyPr>
          <a:lstStyle/>
          <a:p>
            <a:r>
              <a:rPr lang="en-US" sz="4800" dirty="0"/>
              <a:t>Dezavantajele </a:t>
            </a:r>
            <a:r>
              <a:rPr lang="en-US" sz="4800" b="1" dirty="0">
                <a:solidFill>
                  <a:schemeClr val="lt1"/>
                </a:solidFill>
                <a:latin typeface="Montserrat"/>
              </a:rPr>
              <a:t>învățării online</a:t>
            </a:r>
          </a:p>
          <a:p>
            <a:endParaRPr lang="en-US" sz="4800" b="1" dirty="0">
              <a:solidFill>
                <a:schemeClr val="lt1"/>
              </a:solidFill>
              <a:latin typeface="Montserrat"/>
            </a:endParaRPr>
          </a:p>
          <a:p>
            <a:pPr marL="285750" indent="-285750">
              <a:buFont typeface="Wingdings" panose="05000000000000000000" pitchFamily="2" charset="2"/>
              <a:buChar char="ü"/>
            </a:pPr>
            <a:r>
              <a:rPr lang="en-US" sz="1800" dirty="0"/>
              <a:t>Învățarea online poate crea un sentiment de izolare</a:t>
            </a:r>
          </a:p>
          <a:p>
            <a:pPr marL="285750" indent="-285750">
              <a:buFont typeface="Wingdings" panose="05000000000000000000" pitchFamily="2" charset="2"/>
              <a:buChar char="ü"/>
            </a:pPr>
            <a:r>
              <a:rPr lang="en-US" sz="1800" dirty="0"/>
              <a:t>Învățarea online necesită autodisciplină</a:t>
            </a:r>
          </a:p>
          <a:p>
            <a:pPr marL="285750" indent="-285750">
              <a:buFont typeface="Wingdings" panose="05000000000000000000" pitchFamily="2" charset="2"/>
              <a:buChar char="ü"/>
            </a:pPr>
            <a:r>
              <a:rPr lang="en-US" sz="1800" dirty="0"/>
              <a:t>Învățarea online necesită o pregătire suplimentară pentru instructori</a:t>
            </a:r>
          </a:p>
          <a:p>
            <a:pPr marL="285750" indent="-285750">
              <a:buFont typeface="Wingdings" panose="05000000000000000000" pitchFamily="2" charset="2"/>
              <a:buChar char="ü"/>
            </a:pPr>
            <a:r>
              <a:rPr lang="en-US" sz="1800" dirty="0"/>
              <a:t>Clasele online sunt predispuse la probleme tehnice</a:t>
            </a:r>
          </a:p>
          <a:p>
            <a:pPr marL="285750" indent="-285750">
              <a:buFont typeface="Wingdings" panose="05000000000000000000" pitchFamily="2" charset="2"/>
              <a:buChar char="ü"/>
            </a:pPr>
            <a:r>
              <a:rPr lang="en-US" sz="1800" dirty="0"/>
              <a:t>Învățarea online înseamnă mai mult timp petrecut în fața ecranului</a:t>
            </a:r>
            <a:endParaRPr lang="en-US" sz="1800" b="1" dirty="0">
              <a:solidFill>
                <a:schemeClr val="lt1"/>
              </a:solidFill>
              <a:latin typeface="Montserrat"/>
            </a:endParaRPr>
          </a:p>
          <a:p>
            <a:endParaRPr lang="en-US" dirty="0"/>
          </a:p>
          <a:p>
            <a:endParaRPr lang="de-DE" dirty="0"/>
          </a:p>
        </p:txBody>
      </p:sp>
      <p:sp>
        <p:nvSpPr>
          <p:cNvPr id="3" name="Textfeld 2">
            <a:extLst>
              <a:ext uri="{FF2B5EF4-FFF2-40B4-BE49-F238E27FC236}">
                <a16:creationId xmlns:a16="http://schemas.microsoft.com/office/drawing/2014/main" xmlns="" id="{1AB8A859-1C73-E119-6931-EE8A7BED5223}"/>
              </a:ext>
            </a:extLst>
          </p:cNvPr>
          <p:cNvSpPr txBox="1"/>
          <p:nvPr/>
        </p:nvSpPr>
        <p:spPr>
          <a:xfrm>
            <a:off x="4737450" y="1899489"/>
            <a:ext cx="184731" cy="584775"/>
          </a:xfrm>
          <a:prstGeom prst="rect">
            <a:avLst/>
          </a:prstGeom>
          <a:noFill/>
        </p:spPr>
        <p:txBody>
          <a:bodyPr wrap="none" rtlCol="0">
            <a:spAutoFit/>
          </a:bodyPr>
          <a:lstStyle/>
          <a:p>
            <a:endParaRPr lang="en-US" dirty="0"/>
          </a:p>
          <a:p>
            <a:endParaRPr lang="de-DE" sz="1800" dirty="0"/>
          </a:p>
        </p:txBody>
      </p:sp>
    </p:spTree>
    <p:extLst>
      <p:ext uri="{BB962C8B-B14F-4D97-AF65-F5344CB8AC3E}">
        <p14:creationId xmlns:p14="http://schemas.microsoft.com/office/powerpoint/2010/main" val="2839722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4" name="Content Placeholder 2">
            <a:extLst>
              <a:ext uri="{FF2B5EF4-FFF2-40B4-BE49-F238E27FC236}">
                <a16:creationId xmlns:a16="http://schemas.microsoft.com/office/drawing/2014/main" xmlns="" id="{DD12112E-E28C-DDB5-F657-6520E7609CCF}"/>
              </a:ext>
            </a:extLst>
          </p:cNvPr>
          <p:cNvSpPr txBox="1">
            <a:spLocks/>
          </p:cNvSpPr>
          <p:nvPr/>
        </p:nvSpPr>
        <p:spPr>
          <a:xfrm>
            <a:off x="701003" y="1218733"/>
            <a:ext cx="8712968" cy="2407846"/>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285750" indent="-285750">
              <a:buFont typeface="Wingdings" panose="05000000000000000000" pitchFamily="2" charset="2"/>
              <a:buChar char="ü"/>
            </a:pPr>
            <a:r>
              <a:rPr lang="en-US" sz="2000" dirty="0"/>
              <a:t>protecția împotriva utilizării abuzive a prelucrării datelor; </a:t>
            </a:r>
          </a:p>
          <a:p>
            <a:pPr marL="285750" indent="-285750">
              <a:buFont typeface="Wingdings" panose="05000000000000000000" pitchFamily="2" charset="2"/>
              <a:buChar char="ü"/>
            </a:pPr>
            <a:r>
              <a:rPr lang="en-US" sz="2000" dirty="0"/>
              <a:t>protecția dreptului la autodeterminare informațională; </a:t>
            </a:r>
          </a:p>
          <a:p>
            <a:pPr marL="285750" indent="-285750">
              <a:buFont typeface="Wingdings" panose="05000000000000000000" pitchFamily="2" charset="2"/>
              <a:buChar char="ü"/>
            </a:pPr>
            <a:r>
              <a:rPr lang="en-US" sz="2000" dirty="0"/>
              <a:t>protecția datelor cu caracter personal; </a:t>
            </a:r>
          </a:p>
          <a:p>
            <a:pPr marL="285750" indent="-285750">
              <a:buFont typeface="Wingdings" panose="05000000000000000000" pitchFamily="2" charset="2"/>
              <a:buChar char="ü"/>
            </a:pPr>
            <a:r>
              <a:rPr lang="en-US" sz="2000" dirty="0"/>
              <a:t>protecția vieții private a individului</a:t>
            </a:r>
          </a:p>
          <a:p>
            <a:pPr marL="285750" indent="-285750">
              <a:buFont typeface="Wingdings" panose="05000000000000000000" pitchFamily="2" charset="2"/>
              <a:buChar char="ü"/>
            </a:pPr>
            <a:r>
              <a:rPr lang="en-US" sz="2000" dirty="0"/>
              <a:t>legea privind protecția datelor în cazul datelor</a:t>
            </a:r>
          </a:p>
          <a:p>
            <a:pPr marL="285750" indent="-285750">
              <a:buFont typeface="Wingdings" panose="05000000000000000000" pitchFamily="2" charset="2"/>
              <a:buChar char="ü"/>
            </a:pPr>
            <a:r>
              <a:rPr lang="en-US" sz="2000" dirty="0"/>
              <a:t>protecția vieții private </a:t>
            </a:r>
          </a:p>
        </p:txBody>
      </p:sp>
      <p:sp>
        <p:nvSpPr>
          <p:cNvPr id="5" name="Textfeld 4">
            <a:extLst>
              <a:ext uri="{FF2B5EF4-FFF2-40B4-BE49-F238E27FC236}">
                <a16:creationId xmlns:a16="http://schemas.microsoft.com/office/drawing/2014/main" xmlns="" id="{1B9853C1-FCCD-EF21-5BB5-3646BCA609EF}"/>
              </a:ext>
            </a:extLst>
          </p:cNvPr>
          <p:cNvSpPr txBox="1"/>
          <p:nvPr/>
        </p:nvSpPr>
        <p:spPr>
          <a:xfrm>
            <a:off x="2361044" y="3212017"/>
            <a:ext cx="4660711" cy="1538883"/>
          </a:xfrm>
          <a:prstGeom prst="rect">
            <a:avLst/>
          </a:prstGeom>
          <a:noFill/>
        </p:spPr>
        <p:txBody>
          <a:bodyPr wrap="square" rtlCol="0">
            <a:spAutoFit/>
          </a:bodyPr>
          <a:lstStyle/>
          <a:p>
            <a:pPr algn="ctr"/>
            <a:r>
              <a:rPr lang="en-US" sz="2000" dirty="0">
                <a:solidFill>
                  <a:srgbClr val="FF0000"/>
                </a:solidFill>
              </a:rPr>
              <a:t>În principiu, fiecare persoană ar trebui să decidă pentru sine ce informații </a:t>
            </a:r>
          </a:p>
          <a:p>
            <a:pPr algn="ctr"/>
            <a:r>
              <a:rPr lang="en-US" sz="2000" dirty="0" smtClean="0">
                <a:solidFill>
                  <a:srgbClr val="FF0000"/>
                </a:solidFill>
              </a:rPr>
              <a:t>face accesibile? pentru cine?</a:t>
            </a:r>
            <a:endParaRPr lang="en-US" sz="2000" dirty="0">
              <a:solidFill>
                <a:srgbClr val="FF0000"/>
              </a:solidFill>
            </a:endParaRPr>
          </a:p>
          <a:p>
            <a:pPr algn="ctr"/>
            <a:r>
              <a:rPr lang="en-US" sz="2000" dirty="0" smtClean="0">
                <a:solidFill>
                  <a:srgbClr val="FF0000"/>
                </a:solidFill>
              </a:rPr>
              <a:t>Si la </a:t>
            </a:r>
            <a:r>
              <a:rPr lang="en-US" sz="2000" dirty="0">
                <a:solidFill>
                  <a:srgbClr val="FF0000"/>
                </a:solidFill>
              </a:rPr>
              <a:t>ce </a:t>
            </a:r>
            <a:r>
              <a:rPr lang="en-US" sz="2000" dirty="0" smtClean="0">
                <a:solidFill>
                  <a:srgbClr val="FF0000"/>
                </a:solidFill>
              </a:rPr>
              <a:t>oră?</a:t>
            </a:r>
            <a:endParaRPr lang="en-US" sz="2000" dirty="0">
              <a:solidFill>
                <a:srgbClr val="FF0000"/>
              </a:solidFill>
            </a:endParaRPr>
          </a:p>
          <a:p>
            <a:endParaRPr lang="de-DE" dirty="0"/>
          </a:p>
        </p:txBody>
      </p:sp>
      <p:sp>
        <p:nvSpPr>
          <p:cNvPr id="6" name="Textfeld 5">
            <a:extLst>
              <a:ext uri="{FF2B5EF4-FFF2-40B4-BE49-F238E27FC236}">
                <a16:creationId xmlns:a16="http://schemas.microsoft.com/office/drawing/2014/main" xmlns="" id="{0A3B4628-E17B-CC9E-17C6-6FF1C974D46D}"/>
              </a:ext>
            </a:extLst>
          </p:cNvPr>
          <p:cNvSpPr txBox="1"/>
          <p:nvPr/>
        </p:nvSpPr>
        <p:spPr>
          <a:xfrm>
            <a:off x="755744" y="232310"/>
            <a:ext cx="5466561" cy="1046440"/>
          </a:xfrm>
          <a:prstGeom prst="rect">
            <a:avLst/>
          </a:prstGeom>
          <a:noFill/>
        </p:spPr>
        <p:txBody>
          <a:bodyPr wrap="none" rtlCol="0">
            <a:spAutoFit/>
          </a:bodyPr>
          <a:lstStyle/>
          <a:p>
            <a:r>
              <a:rPr lang="en-US" sz="4800" b="1" dirty="0">
                <a:solidFill>
                  <a:schemeClr val="lt1"/>
                </a:solidFill>
                <a:latin typeface="Montserrat"/>
                <a:sym typeface="Lato Hairline"/>
              </a:rPr>
              <a:t>Protecția datelor </a:t>
            </a:r>
            <a:endParaRPr lang="en-US" sz="4800" b="1" dirty="0">
              <a:solidFill>
                <a:schemeClr val="lt1"/>
              </a:solidFill>
              <a:latin typeface="Montserrat"/>
            </a:endParaRPr>
          </a:p>
          <a:p>
            <a:endParaRPr lang="de-DE" dirty="0"/>
          </a:p>
        </p:txBody>
      </p:sp>
    </p:spTree>
    <p:extLst>
      <p:ext uri="{BB962C8B-B14F-4D97-AF65-F5344CB8AC3E}">
        <p14:creationId xmlns:p14="http://schemas.microsoft.com/office/powerpoint/2010/main" val="1268433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100000">
              <a:schemeClr val="dk1"/>
            </a:gs>
          </a:gsLst>
          <a:lin ang="0" scaled="0"/>
        </a:gradFill>
        <a:effectLst/>
      </p:bgPr>
    </p:bg>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4" name="Textfeld 3">
            <a:extLst>
              <a:ext uri="{FF2B5EF4-FFF2-40B4-BE49-F238E27FC236}">
                <a16:creationId xmlns:a16="http://schemas.microsoft.com/office/drawing/2014/main" xmlns="" id="{F37A10BB-6938-630D-F226-AFEFFD86A262}"/>
              </a:ext>
            </a:extLst>
          </p:cNvPr>
          <p:cNvSpPr txBox="1"/>
          <p:nvPr/>
        </p:nvSpPr>
        <p:spPr>
          <a:xfrm>
            <a:off x="173109" y="186481"/>
            <a:ext cx="9421716" cy="4462760"/>
          </a:xfrm>
          <a:prstGeom prst="rect">
            <a:avLst/>
          </a:prstGeom>
          <a:noFill/>
        </p:spPr>
        <p:txBody>
          <a:bodyPr wrap="square" rtlCol="0">
            <a:spAutoFit/>
          </a:bodyPr>
          <a:lstStyle/>
          <a:p>
            <a:r>
              <a:rPr lang="en-US" sz="4800" b="1" dirty="0">
                <a:solidFill>
                  <a:schemeClr val="lt1"/>
                </a:solidFill>
                <a:latin typeface="Montserrat"/>
              </a:rPr>
              <a:t>Găsiți tipul de învățare online care vi se potrivește </a:t>
            </a:r>
          </a:p>
          <a:p>
            <a:r>
              <a:rPr lang="en-US" sz="4800" b="1" dirty="0" smtClean="0">
                <a:solidFill>
                  <a:schemeClr val="lt1"/>
                </a:solidFill>
                <a:latin typeface="Montserrat"/>
              </a:rPr>
              <a:t>cel </a:t>
            </a:r>
            <a:r>
              <a:rPr lang="en-US" sz="4800" b="1" dirty="0">
                <a:solidFill>
                  <a:schemeClr val="lt1"/>
                </a:solidFill>
                <a:latin typeface="Montserrat"/>
              </a:rPr>
              <a:t>mai </a:t>
            </a:r>
            <a:r>
              <a:rPr lang="en-US" sz="4800" b="1" dirty="0" smtClean="0">
                <a:solidFill>
                  <a:schemeClr val="lt1"/>
                </a:solidFill>
                <a:latin typeface="Montserrat"/>
              </a:rPr>
              <a:t>bine </a:t>
            </a:r>
            <a:endParaRPr lang="en-US" sz="4800" b="1" dirty="0">
              <a:solidFill>
                <a:schemeClr val="lt1"/>
              </a:solidFill>
              <a:latin typeface="Montserrat"/>
            </a:endParaRPr>
          </a:p>
          <a:p>
            <a:endParaRPr lang="en-US" b="1" dirty="0"/>
          </a:p>
          <a:p>
            <a:pPr marL="285750" indent="-285750">
              <a:buFont typeface="Wingdings" panose="05000000000000000000" pitchFamily="2" charset="2"/>
              <a:buChar char="ü"/>
            </a:pPr>
            <a:r>
              <a:rPr lang="en-US" sz="1800" dirty="0"/>
              <a:t>    Învățare sincronă</a:t>
            </a:r>
          </a:p>
          <a:p>
            <a:pPr marL="285750" indent="-285750">
              <a:buFont typeface="Wingdings" panose="05000000000000000000" pitchFamily="2" charset="2"/>
              <a:buChar char="ü"/>
            </a:pPr>
            <a:r>
              <a:rPr lang="en-US" sz="1800" dirty="0"/>
              <a:t>    Învățarea asincronă. ...</a:t>
            </a:r>
          </a:p>
          <a:p>
            <a:pPr marL="285750" indent="-285750">
              <a:buFont typeface="Wingdings" panose="05000000000000000000" pitchFamily="2" charset="2"/>
              <a:buChar char="ü"/>
            </a:pPr>
            <a:r>
              <a:rPr lang="en-US" sz="1800" dirty="0"/>
              <a:t>    Învățare hibridă. ...</a:t>
            </a:r>
          </a:p>
          <a:p>
            <a:pPr marL="285750" indent="-285750">
              <a:buFont typeface="Wingdings" panose="05000000000000000000" pitchFamily="2" charset="2"/>
              <a:buChar char="ü"/>
            </a:pPr>
            <a:r>
              <a:rPr lang="en-US" sz="1800" dirty="0"/>
              <a:t>    Învățământ online în timp fix. ...</a:t>
            </a:r>
          </a:p>
          <a:p>
            <a:pPr marL="285750" indent="-285750">
              <a:buFont typeface="Wingdings" panose="05000000000000000000" pitchFamily="2" charset="2"/>
              <a:buChar char="ü"/>
            </a:pPr>
            <a:r>
              <a:rPr lang="en-US" sz="1800" dirty="0"/>
              <a:t>    Învățarea gestionată de calculator (CML) ...</a:t>
            </a:r>
          </a:p>
          <a:p>
            <a:pPr marL="285750" indent="-285750">
              <a:buFont typeface="Wingdings" panose="05000000000000000000" pitchFamily="2" charset="2"/>
              <a:buChar char="ü"/>
            </a:pPr>
            <a:endParaRPr lang="en-US" sz="1800" dirty="0"/>
          </a:p>
          <a:p>
            <a:r>
              <a:rPr lang="en-US" sz="1800" dirty="0" smtClean="0"/>
              <a:t>Puteți, va ro</a:t>
            </a:r>
            <a:r>
              <a:rPr lang="en-US" sz="1800" dirty="0" smtClean="0"/>
              <a:t>g</a:t>
            </a:r>
            <a:r>
              <a:rPr lang="en-US" sz="1800" dirty="0"/>
              <a:t>, </a:t>
            </a:r>
            <a:r>
              <a:rPr lang="en-US" sz="1800" dirty="0" smtClean="0"/>
              <a:t>explica de </a:t>
            </a:r>
            <a:r>
              <a:rPr lang="en-US" sz="1800" dirty="0"/>
              <a:t>ce?</a:t>
            </a:r>
          </a:p>
        </p:txBody>
      </p:sp>
    </p:spTree>
    <p:extLst>
      <p:ext uri="{BB962C8B-B14F-4D97-AF65-F5344CB8AC3E}">
        <p14:creationId xmlns:p14="http://schemas.microsoft.com/office/powerpoint/2010/main" val="3100854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2" name="Textfeld 1">
            <a:extLst>
              <a:ext uri="{FF2B5EF4-FFF2-40B4-BE49-F238E27FC236}">
                <a16:creationId xmlns:a16="http://schemas.microsoft.com/office/drawing/2014/main" xmlns="" id="{15EBDA03-F4A8-0CC9-1383-A92EFCCED2EC}"/>
              </a:ext>
            </a:extLst>
          </p:cNvPr>
          <p:cNvSpPr txBox="1"/>
          <p:nvPr/>
        </p:nvSpPr>
        <p:spPr>
          <a:xfrm>
            <a:off x="912225" y="2100161"/>
            <a:ext cx="7943850" cy="2246769"/>
          </a:xfrm>
          <a:prstGeom prst="rect">
            <a:avLst/>
          </a:prstGeom>
          <a:noFill/>
        </p:spPr>
        <p:txBody>
          <a:bodyPr wrap="square" rtlCol="0">
            <a:spAutoFit/>
          </a:bodyPr>
          <a:lstStyle/>
          <a:p>
            <a:pPr marL="514350" indent="-514350">
              <a:buFont typeface="Wingdings" panose="05000000000000000000" pitchFamily="2" charset="2"/>
              <a:buChar char="§"/>
            </a:pPr>
            <a:r>
              <a:rPr lang="en-US" sz="2800" dirty="0"/>
              <a:t>Ce </a:t>
            </a:r>
            <a:r>
              <a:rPr lang="en-US" sz="2800" dirty="0" smtClean="0"/>
              <a:t>experiențe, de </a:t>
            </a:r>
            <a:r>
              <a:rPr lang="en-US" sz="2800" dirty="0">
                <a:effectLst/>
                <a:latin typeface="Arial" panose="020B0604020202020204" pitchFamily="34" charset="0"/>
                <a:ea typeface="Arial" panose="020B0604020202020204" pitchFamily="34" charset="0"/>
              </a:rPr>
              <a:t>învățare </a:t>
            </a:r>
            <a:r>
              <a:rPr lang="en-US" sz="2800" dirty="0" smtClean="0">
                <a:effectLst/>
                <a:latin typeface="Arial" panose="020B0604020202020204" pitchFamily="34" charset="0"/>
                <a:ea typeface="Arial" panose="020B0604020202020204" pitchFamily="34" charset="0"/>
              </a:rPr>
              <a:t>intergenerațională, am </a:t>
            </a:r>
            <a:r>
              <a:rPr lang="en-US" sz="2800" dirty="0"/>
              <a:t>până acum?</a:t>
            </a:r>
          </a:p>
          <a:p>
            <a:endParaRPr lang="en-US" sz="2800" dirty="0"/>
          </a:p>
          <a:p>
            <a:pPr marL="457200" indent="-457200">
              <a:buFont typeface="Wingdings" panose="05000000000000000000" pitchFamily="2" charset="2"/>
              <a:buChar char="§"/>
            </a:pPr>
            <a:r>
              <a:rPr lang="en-US" sz="2800" dirty="0"/>
              <a:t>Care dintre metodele pe care le-am folosit înainte au funcționat bine?</a:t>
            </a:r>
            <a:endParaRPr lang="de-DE" sz="2800" dirty="0"/>
          </a:p>
        </p:txBody>
      </p:sp>
      <p:pic>
        <p:nvPicPr>
          <p:cNvPr id="5" name="Grafik 4" descr="Ein Bild, das Person, drinnen, Decke, Gruppe enthält.&#10;&#10;Automatisch generierte Beschreibung">
            <a:extLst>
              <a:ext uri="{FF2B5EF4-FFF2-40B4-BE49-F238E27FC236}">
                <a16:creationId xmlns:a16="http://schemas.microsoft.com/office/drawing/2014/main" xmlns="" id="{9CE566FE-085A-0557-2295-5CDC8C4536BF}"/>
              </a:ext>
            </a:extLst>
          </p:cNvPr>
          <p:cNvPicPr>
            <a:picLocks noChangeAspect="1"/>
          </p:cNvPicPr>
          <p:nvPr/>
        </p:nvPicPr>
        <p:blipFill>
          <a:blip r:embed="rId4">
            <a:extLst>
              <a:ext uri="{837473B0-CC2E-450A-ABE3-18F120FF3D39}">
                <a1611:picAttrSrcUrl xmlns:a1611="http://schemas.microsoft.com/office/drawing/2016/11/main" xmlns="" r:id="rId5"/>
              </a:ext>
            </a:extLst>
          </a:blip>
          <a:stretch>
            <a:fillRect/>
          </a:stretch>
        </p:blipFill>
        <p:spPr>
          <a:xfrm rot="20462358">
            <a:off x="189581" y="486371"/>
            <a:ext cx="2415988" cy="1570392"/>
          </a:xfrm>
          <a:prstGeom prst="rect">
            <a:avLst/>
          </a:prstGeom>
        </p:spPr>
      </p:pic>
      <p:sp>
        <p:nvSpPr>
          <p:cNvPr id="7" name="Textfeld 6">
            <a:extLst>
              <a:ext uri="{FF2B5EF4-FFF2-40B4-BE49-F238E27FC236}">
                <a16:creationId xmlns:a16="http://schemas.microsoft.com/office/drawing/2014/main" xmlns="" id="{4E7D161D-3FAC-7CA3-79C2-5780C0E34D88}"/>
              </a:ext>
            </a:extLst>
          </p:cNvPr>
          <p:cNvSpPr txBox="1"/>
          <p:nvPr/>
        </p:nvSpPr>
        <p:spPr>
          <a:xfrm>
            <a:off x="1992803" y="948401"/>
            <a:ext cx="4827494" cy="646331"/>
          </a:xfrm>
          <a:prstGeom prst="rect">
            <a:avLst/>
          </a:prstGeom>
          <a:noFill/>
        </p:spPr>
        <p:txBody>
          <a:bodyPr wrap="square" rtlCol="0">
            <a:spAutoFit/>
          </a:bodyPr>
          <a:lstStyle/>
          <a:p>
            <a:pPr algn="ctr"/>
            <a:r>
              <a:rPr lang="en-US" sz="1800" b="1" dirty="0">
                <a:latin typeface="Arial" panose="020B0604020202020204" pitchFamily="34" charset="0"/>
                <a:ea typeface="Arial" panose="020B0604020202020204" pitchFamily="34" charset="0"/>
              </a:rPr>
              <a:t>Discuții</a:t>
            </a:r>
            <a:r>
              <a:rPr lang="en-US" sz="1800" b="1" dirty="0">
                <a:effectLst/>
                <a:latin typeface="Arial" panose="020B0604020202020204" pitchFamily="34" charset="0"/>
                <a:ea typeface="Arial" panose="020B0604020202020204" pitchFamily="34" charset="0"/>
              </a:rPr>
              <a:t>: </a:t>
            </a:r>
            <a:br>
              <a:rPr lang="en-US" sz="1800" b="1" dirty="0">
                <a:effectLst/>
                <a:latin typeface="Arial" panose="020B0604020202020204" pitchFamily="34" charset="0"/>
                <a:ea typeface="Arial" panose="020B0604020202020204" pitchFamily="34" charset="0"/>
              </a:rPr>
            </a:br>
            <a:r>
              <a:rPr lang="en-US" sz="1800" b="1" dirty="0">
                <a:effectLst/>
                <a:latin typeface="Arial" panose="020B0604020202020204" pitchFamily="34" charset="0"/>
                <a:ea typeface="Arial" panose="020B0604020202020204" pitchFamily="34" charset="0"/>
              </a:rPr>
              <a:t>Învățarea între generații</a:t>
            </a:r>
            <a:endParaRPr lang="de-DE" dirty="0"/>
          </a:p>
        </p:txBody>
      </p:sp>
      <p:sp>
        <p:nvSpPr>
          <p:cNvPr id="3" name="Textfeld 2">
            <a:extLst>
              <a:ext uri="{FF2B5EF4-FFF2-40B4-BE49-F238E27FC236}">
                <a16:creationId xmlns:a16="http://schemas.microsoft.com/office/drawing/2014/main" xmlns="" id="{36795DAA-0038-6D2A-EA48-D2CC72E4AFFB}"/>
              </a:ext>
            </a:extLst>
          </p:cNvPr>
          <p:cNvSpPr txBox="1"/>
          <p:nvPr/>
        </p:nvSpPr>
        <p:spPr>
          <a:xfrm>
            <a:off x="3039034" y="1694330"/>
            <a:ext cx="4155141" cy="307777"/>
          </a:xfrm>
          <a:prstGeom prst="rect">
            <a:avLst/>
          </a:prstGeom>
          <a:noFill/>
        </p:spPr>
        <p:txBody>
          <a:bodyPr wrap="square" rtlCol="0">
            <a:spAutoFit/>
          </a:bodyPr>
          <a:lstStyle/>
          <a:p>
            <a:r>
              <a:rPr lang="en-US" dirty="0"/>
              <a:t>Vă rugăm să discutați cu vecinul dumneavoastră / sau în grupuri.</a:t>
            </a:r>
            <a:endParaRPr lang="de-DE" dirty="0"/>
          </a:p>
        </p:txBody>
      </p:sp>
    </p:spTree>
    <p:extLst>
      <p:ext uri="{BB962C8B-B14F-4D97-AF65-F5344CB8AC3E}">
        <p14:creationId xmlns:p14="http://schemas.microsoft.com/office/powerpoint/2010/main" val="562145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2" name="Textfeld 1">
            <a:extLst>
              <a:ext uri="{FF2B5EF4-FFF2-40B4-BE49-F238E27FC236}">
                <a16:creationId xmlns:a16="http://schemas.microsoft.com/office/drawing/2014/main" xmlns="" id="{15EBDA03-F4A8-0CC9-1383-A92EFCCED2EC}"/>
              </a:ext>
            </a:extLst>
          </p:cNvPr>
          <p:cNvSpPr txBox="1"/>
          <p:nvPr/>
        </p:nvSpPr>
        <p:spPr>
          <a:xfrm>
            <a:off x="1095829" y="2127073"/>
            <a:ext cx="7943850" cy="3431709"/>
          </a:xfrm>
          <a:prstGeom prst="rect">
            <a:avLst/>
          </a:prstGeom>
          <a:noFill/>
        </p:spPr>
        <p:txBody>
          <a:bodyPr wrap="square" rtlCol="0">
            <a:spAutoFit/>
          </a:bodyPr>
          <a:lstStyle/>
          <a:p>
            <a:r>
              <a:rPr lang="en-US" sz="1800" dirty="0">
                <a:latin typeface="Arial" panose="020B0604020202020204" pitchFamily="34" charset="0"/>
                <a:cs typeface="Arial" panose="020B0604020202020204" pitchFamily="34" charset="0"/>
              </a:rPr>
              <a:t>Toate persoanele din grupa de vârstă similară [cu orientare socială și viziune asupra vieții similare].</a:t>
            </a: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În sociologie și în științele educației, se disting de obicei trei termeni de generație:</a:t>
            </a:r>
            <a:endParaRPr lang="de-DE"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 </a:t>
            </a:r>
            <a:endParaRPr lang="de-DE" sz="1800"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US" sz="1800" dirty="0">
                <a:latin typeface="Arial" panose="020B0604020202020204" pitchFamily="34" charset="0"/>
                <a:cs typeface="Arial" panose="020B0604020202020204" pitchFamily="34" charset="0"/>
              </a:rPr>
              <a:t>Secvența genetică a membrilor familiei</a:t>
            </a:r>
            <a:endParaRPr lang="de-DE" sz="1800"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US" sz="1800" dirty="0">
                <a:latin typeface="Arial" panose="020B0604020202020204" pitchFamily="34" charset="0"/>
                <a:cs typeface="Arial" panose="020B0604020202020204" pitchFamily="34" charset="0"/>
              </a:rPr>
              <a:t>Termenul pedagogic de generații</a:t>
            </a:r>
            <a:endParaRPr lang="de-DE" sz="1800"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US" sz="1800" dirty="0">
                <a:latin typeface="Arial" panose="020B0604020202020204" pitchFamily="34" charset="0"/>
                <a:cs typeface="Arial" panose="020B0604020202020204" pitchFamily="34" charset="0"/>
              </a:rPr>
              <a:t>Termenul istorico-sociologic de generații</a:t>
            </a:r>
            <a:endParaRPr lang="de-DE" sz="1800" dirty="0">
              <a:latin typeface="Arial" panose="020B0604020202020204" pitchFamily="34" charset="0"/>
              <a:cs typeface="Arial" panose="020B0604020202020204" pitchFamily="34" charset="0"/>
            </a:endParaRPr>
          </a:p>
          <a:p>
            <a:endParaRPr lang="en-US" sz="2800" dirty="0"/>
          </a:p>
        </p:txBody>
      </p:sp>
      <p:pic>
        <p:nvPicPr>
          <p:cNvPr id="5" name="Grafik 4" descr="Ein Bild, das Person, drinnen, Decke, Gruppe enthält.&#10;&#10;Automatisch generierte Beschreibung">
            <a:extLst>
              <a:ext uri="{FF2B5EF4-FFF2-40B4-BE49-F238E27FC236}">
                <a16:creationId xmlns:a16="http://schemas.microsoft.com/office/drawing/2014/main" xmlns="" id="{9CE566FE-085A-0557-2295-5CDC8C4536BF}"/>
              </a:ext>
            </a:extLst>
          </p:cNvPr>
          <p:cNvPicPr>
            <a:picLocks noChangeAspect="1"/>
          </p:cNvPicPr>
          <p:nvPr/>
        </p:nvPicPr>
        <p:blipFill>
          <a:blip r:embed="rId4">
            <a:extLst>
              <a:ext uri="{837473B0-CC2E-450A-ABE3-18F120FF3D39}">
                <a1611:picAttrSrcUrl xmlns:a1611="http://schemas.microsoft.com/office/drawing/2016/11/main" xmlns="" r:id="rId5"/>
              </a:ext>
            </a:extLst>
          </a:blip>
          <a:stretch>
            <a:fillRect/>
          </a:stretch>
        </p:blipFill>
        <p:spPr>
          <a:xfrm rot="20462358">
            <a:off x="189581" y="486371"/>
            <a:ext cx="2415988" cy="1570392"/>
          </a:xfrm>
          <a:prstGeom prst="rect">
            <a:avLst/>
          </a:prstGeom>
        </p:spPr>
      </p:pic>
      <p:sp>
        <p:nvSpPr>
          <p:cNvPr id="7" name="Textfeld 6">
            <a:extLst>
              <a:ext uri="{FF2B5EF4-FFF2-40B4-BE49-F238E27FC236}">
                <a16:creationId xmlns:a16="http://schemas.microsoft.com/office/drawing/2014/main" xmlns="" id="{4E7D161D-3FAC-7CA3-79C2-5780C0E34D88}"/>
              </a:ext>
            </a:extLst>
          </p:cNvPr>
          <p:cNvSpPr txBox="1"/>
          <p:nvPr/>
        </p:nvSpPr>
        <p:spPr>
          <a:xfrm>
            <a:off x="2038853" y="1367203"/>
            <a:ext cx="4827494" cy="369332"/>
          </a:xfrm>
          <a:prstGeom prst="rect">
            <a:avLst/>
          </a:prstGeom>
          <a:noFill/>
        </p:spPr>
        <p:txBody>
          <a:bodyPr wrap="square" rtlCol="0">
            <a:spAutoFit/>
          </a:bodyPr>
          <a:lstStyle/>
          <a:p>
            <a:pPr algn="ctr"/>
            <a:r>
              <a:rPr lang="en-US" sz="1800" b="1" dirty="0">
                <a:latin typeface="Arial" panose="020B0604020202020204" pitchFamily="34" charset="0"/>
                <a:ea typeface="Arial" panose="020B0604020202020204" pitchFamily="34" charset="0"/>
              </a:rPr>
              <a:t>Definiția "Generation"</a:t>
            </a:r>
            <a:endParaRPr lang="de-DE" dirty="0"/>
          </a:p>
        </p:txBody>
      </p:sp>
    </p:spTree>
    <p:extLst>
      <p:ext uri="{BB962C8B-B14F-4D97-AF65-F5344CB8AC3E}">
        <p14:creationId xmlns:p14="http://schemas.microsoft.com/office/powerpoint/2010/main" val="4201422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2" name="Textfeld 1">
            <a:extLst>
              <a:ext uri="{FF2B5EF4-FFF2-40B4-BE49-F238E27FC236}">
                <a16:creationId xmlns:a16="http://schemas.microsoft.com/office/drawing/2014/main" xmlns="" id="{15EBDA03-F4A8-0CC9-1383-A92EFCCED2EC}"/>
              </a:ext>
            </a:extLst>
          </p:cNvPr>
          <p:cNvSpPr txBox="1"/>
          <p:nvPr/>
        </p:nvSpPr>
        <p:spPr>
          <a:xfrm>
            <a:off x="912225" y="2100161"/>
            <a:ext cx="7943850" cy="2462213"/>
          </a:xfrm>
          <a:prstGeom prst="rect">
            <a:avLst/>
          </a:prstGeom>
          <a:noFill/>
        </p:spPr>
        <p:txBody>
          <a:bodyPr wrap="square" rtlCol="0">
            <a:spAutoFit/>
          </a:bodyPr>
          <a:lstStyle/>
          <a:p>
            <a:r>
              <a:rPr lang="en-US" sz="2800" dirty="0"/>
              <a:t>... Învățarea intergenerațională este o </a:t>
            </a:r>
            <a:r>
              <a:rPr lang="en-US" sz="2800" dirty="0" smtClean="0"/>
              <a:t>metod</a:t>
            </a:r>
            <a:r>
              <a:rPr lang="ro-RO" sz="2800" dirty="0" smtClean="0"/>
              <a:t>ă </a:t>
            </a:r>
            <a:r>
              <a:rPr lang="en-US" sz="2800" dirty="0" smtClean="0"/>
              <a:t>didactică </a:t>
            </a:r>
            <a:r>
              <a:rPr lang="en-US" sz="2800" dirty="0"/>
              <a:t>intergenerațională în care atât elevii mai tineri, cât și cei mai în vârstă învață unii de la alții, unii cu alții și/sau unii despre alții, în funcție de cadrul de învățare.</a:t>
            </a:r>
          </a:p>
          <a:p>
            <a:endParaRPr lang="de-DE" dirty="0"/>
          </a:p>
        </p:txBody>
      </p:sp>
      <p:pic>
        <p:nvPicPr>
          <p:cNvPr id="5" name="Grafik 4" descr="Ein Bild, das Person, drinnen, Decke, Gruppe enthält.&#10;&#10;Automatisch generierte Beschreibung">
            <a:extLst>
              <a:ext uri="{FF2B5EF4-FFF2-40B4-BE49-F238E27FC236}">
                <a16:creationId xmlns:a16="http://schemas.microsoft.com/office/drawing/2014/main" xmlns="" id="{9CE566FE-085A-0557-2295-5CDC8C4536BF}"/>
              </a:ext>
            </a:extLst>
          </p:cNvPr>
          <p:cNvPicPr>
            <a:picLocks noChangeAspect="1"/>
          </p:cNvPicPr>
          <p:nvPr/>
        </p:nvPicPr>
        <p:blipFill>
          <a:blip r:embed="rId4">
            <a:extLst>
              <a:ext uri="{837473B0-CC2E-450A-ABE3-18F120FF3D39}">
                <a1611:picAttrSrcUrl xmlns:a1611="http://schemas.microsoft.com/office/drawing/2016/11/main" xmlns="" r:id="rId5"/>
              </a:ext>
            </a:extLst>
          </a:blip>
          <a:stretch>
            <a:fillRect/>
          </a:stretch>
        </p:blipFill>
        <p:spPr>
          <a:xfrm rot="20462358">
            <a:off x="189581" y="486371"/>
            <a:ext cx="2415988" cy="1570392"/>
          </a:xfrm>
          <a:prstGeom prst="rect">
            <a:avLst/>
          </a:prstGeom>
        </p:spPr>
      </p:pic>
      <p:sp>
        <p:nvSpPr>
          <p:cNvPr id="7" name="Textfeld 6">
            <a:extLst>
              <a:ext uri="{FF2B5EF4-FFF2-40B4-BE49-F238E27FC236}">
                <a16:creationId xmlns:a16="http://schemas.microsoft.com/office/drawing/2014/main" xmlns="" id="{4E7D161D-3FAC-7CA3-79C2-5780C0E34D88}"/>
              </a:ext>
            </a:extLst>
          </p:cNvPr>
          <p:cNvSpPr txBox="1"/>
          <p:nvPr/>
        </p:nvSpPr>
        <p:spPr>
          <a:xfrm>
            <a:off x="1754003" y="1311354"/>
            <a:ext cx="4827494" cy="646331"/>
          </a:xfrm>
          <a:prstGeom prst="rect">
            <a:avLst/>
          </a:prstGeom>
          <a:noFill/>
        </p:spPr>
        <p:txBody>
          <a:bodyPr wrap="square" rtlCol="0">
            <a:spAutoFit/>
          </a:bodyPr>
          <a:lstStyle/>
          <a:p>
            <a:pPr algn="ctr"/>
            <a:r>
              <a:rPr lang="en-US" sz="1800" b="1" dirty="0">
                <a:effectLst/>
                <a:latin typeface="Arial" panose="020B0604020202020204" pitchFamily="34" charset="0"/>
                <a:ea typeface="Arial" panose="020B0604020202020204" pitchFamily="34" charset="0"/>
              </a:rPr>
              <a:t>Definiție: </a:t>
            </a:r>
            <a:br>
              <a:rPr lang="en-US" sz="1800" b="1" dirty="0">
                <a:effectLst/>
                <a:latin typeface="Arial" panose="020B0604020202020204" pitchFamily="34" charset="0"/>
                <a:ea typeface="Arial" panose="020B0604020202020204" pitchFamily="34" charset="0"/>
              </a:rPr>
            </a:br>
            <a:r>
              <a:rPr lang="en-US" sz="1800" b="1" dirty="0">
                <a:effectLst/>
                <a:latin typeface="Arial" panose="020B0604020202020204" pitchFamily="34" charset="0"/>
                <a:ea typeface="Arial" panose="020B0604020202020204" pitchFamily="34" charset="0"/>
              </a:rPr>
              <a:t>Învățarea între generații</a:t>
            </a:r>
            <a:endParaRPr lang="de-DE" dirty="0"/>
          </a:p>
        </p:txBody>
      </p:sp>
    </p:spTree>
    <p:extLst>
      <p:ext uri="{BB962C8B-B14F-4D97-AF65-F5344CB8AC3E}">
        <p14:creationId xmlns:p14="http://schemas.microsoft.com/office/powerpoint/2010/main" val="2556645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2" name="Textfeld 1">
            <a:extLst>
              <a:ext uri="{FF2B5EF4-FFF2-40B4-BE49-F238E27FC236}">
                <a16:creationId xmlns:a16="http://schemas.microsoft.com/office/drawing/2014/main" xmlns="" id="{15EBDA03-F4A8-0CC9-1383-A92EFCCED2EC}"/>
              </a:ext>
            </a:extLst>
          </p:cNvPr>
          <p:cNvSpPr txBox="1"/>
          <p:nvPr/>
        </p:nvSpPr>
        <p:spPr>
          <a:xfrm>
            <a:off x="1045692" y="2245296"/>
            <a:ext cx="7943850" cy="2308324"/>
          </a:xfrm>
          <a:prstGeom prst="rect">
            <a:avLst/>
          </a:prstGeom>
          <a:noFill/>
        </p:spPr>
        <p:txBody>
          <a:bodyPr wrap="square" rtlCol="0">
            <a:spAutoFit/>
          </a:bodyPr>
          <a:lstStyle/>
          <a:p>
            <a:r>
              <a:rPr lang="en-US" sz="1800" b="1" dirty="0">
                <a:latin typeface="Arial" panose="020B0604020202020204" pitchFamily="34" charset="0"/>
                <a:cs typeface="Arial" panose="020B0604020202020204" pitchFamily="34" charset="0"/>
              </a:rPr>
              <a:t>Învățând unii de la alții </a:t>
            </a:r>
            <a:r>
              <a:rPr lang="en-US" sz="1800" dirty="0">
                <a:latin typeface="Arial" panose="020B0604020202020204" pitchFamily="34" charset="0"/>
                <a:cs typeface="Arial" panose="020B0604020202020204" pitchFamily="34" charset="0"/>
              </a:rPr>
              <a:t>- o generație acționează ca profesor sau expert, iar cealaltă generație ca elev.</a:t>
            </a:r>
          </a:p>
          <a:p>
            <a:endParaRPr lang="en-US" sz="1800" dirty="0">
              <a:latin typeface="Arial" panose="020B0604020202020204" pitchFamily="34" charset="0"/>
              <a:cs typeface="Arial" panose="020B0604020202020204" pitchFamily="34" charset="0"/>
            </a:endParaRPr>
          </a:p>
          <a:p>
            <a:r>
              <a:rPr lang="de-DE" sz="1800" b="1" dirty="0">
                <a:latin typeface="Arial" panose="020B0604020202020204" pitchFamily="34" charset="0"/>
                <a:cs typeface="Arial" panose="020B0604020202020204" pitchFamily="34" charset="0"/>
              </a:rPr>
              <a:t>Învățarea </a:t>
            </a:r>
            <a:r>
              <a:rPr lang="de-DE" sz="1800" b="1" dirty="0" err="1">
                <a:latin typeface="Arial" panose="020B0604020202020204" pitchFamily="34" charset="0"/>
                <a:cs typeface="Arial" panose="020B0604020202020204" pitchFamily="34" charset="0"/>
              </a:rPr>
              <a:t>împreună </a:t>
            </a:r>
            <a:r>
              <a:rPr lang="en-US" sz="1800" dirty="0">
                <a:latin typeface="Arial" panose="020B0604020202020204" pitchFamily="34" charset="0"/>
                <a:cs typeface="Arial" panose="020B0604020202020204" pitchFamily="34" charset="0"/>
              </a:rPr>
              <a:t>- generații diferite lucrează în grupuri de învățare eterogene care se ocupă de un subiect.</a:t>
            </a:r>
          </a:p>
          <a:p>
            <a:endParaRPr lang="en-US" sz="1800" dirty="0">
              <a:latin typeface="Arial" panose="020B0604020202020204" pitchFamily="34" charset="0"/>
              <a:cs typeface="Arial" panose="020B0604020202020204" pitchFamily="34" charset="0"/>
            </a:endParaRPr>
          </a:p>
          <a:p>
            <a:r>
              <a:rPr lang="de-DE" sz="1800" b="1" dirty="0" err="1">
                <a:latin typeface="Arial" panose="020B0604020202020204" pitchFamily="34" charset="0"/>
                <a:cs typeface="Arial" panose="020B0604020202020204" pitchFamily="34" charset="0"/>
              </a:rPr>
              <a:t>Învățați unii despre alții </a:t>
            </a: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generații diferite, cu experiențele, cunoștințele și perspectivele lor, se cunosc reciproc.</a:t>
            </a:r>
            <a:endParaRPr lang="de-DE" sz="1800" dirty="0">
              <a:latin typeface="Arial" panose="020B0604020202020204" pitchFamily="34" charset="0"/>
              <a:cs typeface="Arial" panose="020B0604020202020204" pitchFamily="34" charset="0"/>
            </a:endParaRPr>
          </a:p>
        </p:txBody>
      </p:sp>
      <p:pic>
        <p:nvPicPr>
          <p:cNvPr id="5" name="Grafik 4" descr="Ein Bild, das Person, drinnen, Decke, Gruppe enthält.&#10;&#10;Automatisch generierte Beschreibung">
            <a:extLst>
              <a:ext uri="{FF2B5EF4-FFF2-40B4-BE49-F238E27FC236}">
                <a16:creationId xmlns:a16="http://schemas.microsoft.com/office/drawing/2014/main" xmlns="" id="{9CE566FE-085A-0557-2295-5CDC8C4536BF}"/>
              </a:ext>
            </a:extLst>
          </p:cNvPr>
          <p:cNvPicPr>
            <a:picLocks noChangeAspect="1"/>
          </p:cNvPicPr>
          <p:nvPr/>
        </p:nvPicPr>
        <p:blipFill>
          <a:blip r:embed="rId4">
            <a:extLst>
              <a:ext uri="{837473B0-CC2E-450A-ABE3-18F120FF3D39}">
                <a1611:picAttrSrcUrl xmlns:a1611="http://schemas.microsoft.com/office/drawing/2016/11/main" xmlns="" r:id="rId5"/>
              </a:ext>
            </a:extLst>
          </a:blip>
          <a:stretch>
            <a:fillRect/>
          </a:stretch>
        </p:blipFill>
        <p:spPr>
          <a:xfrm rot="20462358">
            <a:off x="189581" y="486371"/>
            <a:ext cx="2415988" cy="1570392"/>
          </a:xfrm>
          <a:prstGeom prst="rect">
            <a:avLst/>
          </a:prstGeom>
        </p:spPr>
      </p:pic>
      <p:sp>
        <p:nvSpPr>
          <p:cNvPr id="7" name="Textfeld 6">
            <a:extLst>
              <a:ext uri="{FF2B5EF4-FFF2-40B4-BE49-F238E27FC236}">
                <a16:creationId xmlns:a16="http://schemas.microsoft.com/office/drawing/2014/main" xmlns="" id="{4E7D161D-3FAC-7CA3-79C2-5780C0E34D88}"/>
              </a:ext>
            </a:extLst>
          </p:cNvPr>
          <p:cNvSpPr txBox="1"/>
          <p:nvPr/>
        </p:nvSpPr>
        <p:spPr>
          <a:xfrm>
            <a:off x="2084903" y="1324801"/>
            <a:ext cx="4827494" cy="646331"/>
          </a:xfrm>
          <a:prstGeom prst="rect">
            <a:avLst/>
          </a:prstGeom>
          <a:noFill/>
        </p:spPr>
        <p:txBody>
          <a:bodyPr wrap="square" rtlCol="0">
            <a:spAutoFit/>
          </a:bodyPr>
          <a:lstStyle/>
          <a:p>
            <a:pPr algn="ctr"/>
            <a:r>
              <a:rPr lang="en-US" sz="1800" b="1" dirty="0">
                <a:effectLst/>
                <a:latin typeface="Arial" panose="020B0604020202020204" pitchFamily="34" charset="0"/>
                <a:ea typeface="Arial" panose="020B0604020202020204" pitchFamily="34" charset="0"/>
              </a:rPr>
              <a:t>Învățarea între generații </a:t>
            </a:r>
          </a:p>
          <a:p>
            <a:pPr algn="ctr"/>
            <a:r>
              <a:rPr lang="en-US" sz="1800" b="1" dirty="0">
                <a:effectLst/>
                <a:latin typeface="Arial" panose="020B0604020202020204" pitchFamily="34" charset="0"/>
                <a:ea typeface="Arial" panose="020B0604020202020204" pitchFamily="34" charset="0"/>
              </a:rPr>
              <a:t>se poate face în trei moduri diferite</a:t>
            </a:r>
            <a:endParaRPr lang="de-DE" dirty="0"/>
          </a:p>
        </p:txBody>
      </p:sp>
    </p:spTree>
    <p:extLst>
      <p:ext uri="{BB962C8B-B14F-4D97-AF65-F5344CB8AC3E}">
        <p14:creationId xmlns:p14="http://schemas.microsoft.com/office/powerpoint/2010/main" val="1831713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grpSp>
        <p:nvGrpSpPr>
          <p:cNvPr id="217" name="Google Shape;217;p31"/>
          <p:cNvGrpSpPr/>
          <p:nvPr/>
        </p:nvGrpSpPr>
        <p:grpSpPr>
          <a:xfrm>
            <a:off x="4167750" y="4704850"/>
            <a:ext cx="808500" cy="92100"/>
            <a:chOff x="3570750" y="4704850"/>
            <a:chExt cx="808500" cy="92100"/>
          </a:xfrm>
        </p:grpSpPr>
        <p:sp>
          <p:nvSpPr>
            <p:cNvPr id="218" name="Google Shape;218;p31"/>
            <p:cNvSpPr/>
            <p:nvPr/>
          </p:nvSpPr>
          <p:spPr>
            <a:xfrm>
              <a:off x="3570750" y="4704850"/>
              <a:ext cx="92100" cy="9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38095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0483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4287150" y="4704850"/>
              <a:ext cx="92100" cy="92100"/>
            </a:xfrm>
            <a:prstGeom prst="ellipse">
              <a:avLst/>
            </a:prstGeom>
            <a:solidFill>
              <a:schemeClr val="lt1">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raphic 10">
            <a:extLst>
              <a:ext uri="{FF2B5EF4-FFF2-40B4-BE49-F238E27FC236}">
                <a16:creationId xmlns:a16="http://schemas.microsoft.com/office/drawing/2014/main" xmlns="" id="{3B34B6E8-8527-4D0F-9E6A-91DDB9092D28}"/>
              </a:ext>
            </a:extLst>
          </p:cNvPr>
          <p:cNvPicPr>
            <a:picLocks noChangeAspect="1"/>
          </p:cNvPicPr>
          <p:nvPr/>
        </p:nvPicPr>
        <p:blipFill>
          <a:blip r:embed="rId3"/>
          <a:srcRect/>
          <a:stretch/>
        </p:blipFill>
        <p:spPr>
          <a:xfrm>
            <a:off x="8425830" y="136475"/>
            <a:ext cx="563712" cy="378782"/>
          </a:xfrm>
          <a:prstGeom prst="rect">
            <a:avLst/>
          </a:prstGeom>
        </p:spPr>
      </p:pic>
      <p:sp>
        <p:nvSpPr>
          <p:cNvPr id="2" name="Textfeld 1">
            <a:extLst>
              <a:ext uri="{FF2B5EF4-FFF2-40B4-BE49-F238E27FC236}">
                <a16:creationId xmlns:a16="http://schemas.microsoft.com/office/drawing/2014/main" xmlns="" id="{15EBDA03-F4A8-0CC9-1383-A92EFCCED2EC}"/>
              </a:ext>
            </a:extLst>
          </p:cNvPr>
          <p:cNvSpPr txBox="1"/>
          <p:nvPr/>
        </p:nvSpPr>
        <p:spPr>
          <a:xfrm>
            <a:off x="912225" y="2215329"/>
            <a:ext cx="7943850" cy="2769989"/>
          </a:xfrm>
          <a:prstGeom prst="rect">
            <a:avLst/>
          </a:prstGeom>
          <a:noFill/>
        </p:spPr>
        <p:txBody>
          <a:bodyPr wrap="square" rtlCol="0">
            <a:spAutoFit/>
          </a:bodyPr>
          <a:lstStyle/>
          <a:p>
            <a:r>
              <a:rPr lang="en-US" sz="2000" dirty="0"/>
              <a:t>... </a:t>
            </a:r>
            <a:r>
              <a:rPr lang="en-US" sz="2000" b="1" dirty="0"/>
              <a:t>Lucru biografic </a:t>
            </a:r>
            <a:r>
              <a:rPr lang="en-US" sz="2000" dirty="0"/>
              <a:t>- leagă procesele de învățare de diferitele experiențe ale participanților</a:t>
            </a:r>
          </a:p>
          <a:p>
            <a:r>
              <a:rPr lang="en-US" sz="2000" dirty="0"/>
              <a:t>... </a:t>
            </a:r>
            <a:r>
              <a:rPr lang="en-US" sz="2000" b="1" dirty="0"/>
              <a:t>Orientarea spre spațiul social </a:t>
            </a:r>
            <a:r>
              <a:rPr lang="en-US" sz="2000" dirty="0"/>
              <a:t>- Integrarea mediului participanților în procesul de învățare</a:t>
            </a:r>
          </a:p>
          <a:p>
            <a:r>
              <a:rPr lang="en-US" sz="2000" dirty="0"/>
              <a:t>... </a:t>
            </a:r>
            <a:r>
              <a:rPr lang="en-US" sz="2000" b="1" dirty="0"/>
              <a:t>Orientarea spre interacțiune </a:t>
            </a:r>
            <a:r>
              <a:rPr lang="en-US" sz="2000" dirty="0"/>
              <a:t>- promovează dialogul între generații</a:t>
            </a:r>
          </a:p>
          <a:p>
            <a:r>
              <a:rPr lang="en-US" sz="2000" dirty="0"/>
              <a:t>... </a:t>
            </a:r>
            <a:r>
              <a:rPr lang="en-US" sz="2000" b="1" dirty="0"/>
              <a:t>Orientarea spre participare </a:t>
            </a:r>
            <a:r>
              <a:rPr lang="en-US" sz="2000" dirty="0"/>
              <a:t>- procesul de învățare în comun de la egal la egal</a:t>
            </a:r>
          </a:p>
          <a:p>
            <a:endParaRPr lang="de-DE" dirty="0"/>
          </a:p>
        </p:txBody>
      </p:sp>
      <p:pic>
        <p:nvPicPr>
          <p:cNvPr id="5" name="Grafik 4" descr="Ein Bild, das Person, drinnen, Decke, Gruppe enthält.&#10;&#10;Automatisch generierte Beschreibung">
            <a:extLst>
              <a:ext uri="{FF2B5EF4-FFF2-40B4-BE49-F238E27FC236}">
                <a16:creationId xmlns:a16="http://schemas.microsoft.com/office/drawing/2014/main" xmlns="" id="{9CE566FE-085A-0557-2295-5CDC8C4536BF}"/>
              </a:ext>
            </a:extLst>
          </p:cNvPr>
          <p:cNvPicPr>
            <a:picLocks noChangeAspect="1"/>
          </p:cNvPicPr>
          <p:nvPr/>
        </p:nvPicPr>
        <p:blipFill>
          <a:blip r:embed="rId4">
            <a:extLst>
              <a:ext uri="{837473B0-CC2E-450A-ABE3-18F120FF3D39}">
                <a1611:picAttrSrcUrl xmlns:a1611="http://schemas.microsoft.com/office/drawing/2016/11/main" xmlns="" r:id="rId5"/>
              </a:ext>
            </a:extLst>
          </a:blip>
          <a:stretch>
            <a:fillRect/>
          </a:stretch>
        </p:blipFill>
        <p:spPr>
          <a:xfrm rot="20462358">
            <a:off x="189581" y="486371"/>
            <a:ext cx="2415988" cy="1570392"/>
          </a:xfrm>
          <a:prstGeom prst="rect">
            <a:avLst/>
          </a:prstGeom>
        </p:spPr>
      </p:pic>
      <p:sp>
        <p:nvSpPr>
          <p:cNvPr id="7" name="Textfeld 6">
            <a:extLst>
              <a:ext uri="{FF2B5EF4-FFF2-40B4-BE49-F238E27FC236}">
                <a16:creationId xmlns:a16="http://schemas.microsoft.com/office/drawing/2014/main" xmlns="" id="{4E7D161D-3FAC-7CA3-79C2-5780C0E34D88}"/>
              </a:ext>
            </a:extLst>
          </p:cNvPr>
          <p:cNvSpPr txBox="1"/>
          <p:nvPr/>
        </p:nvSpPr>
        <p:spPr>
          <a:xfrm>
            <a:off x="1992803" y="1271567"/>
            <a:ext cx="4827494" cy="646331"/>
          </a:xfrm>
          <a:prstGeom prst="rect">
            <a:avLst/>
          </a:prstGeom>
          <a:noFill/>
        </p:spPr>
        <p:txBody>
          <a:bodyPr wrap="square" rtlCol="0">
            <a:spAutoFit/>
          </a:bodyPr>
          <a:lstStyle/>
          <a:p>
            <a:pPr algn="ctr"/>
            <a:r>
              <a:rPr lang="en-US" sz="1800" b="1" dirty="0">
                <a:effectLst/>
                <a:latin typeface="Arial" panose="020B0604020202020204" pitchFamily="34" charset="0"/>
                <a:ea typeface="Arial" panose="020B0604020202020204" pitchFamily="34" charset="0"/>
              </a:rPr>
              <a:t>Principii didactice : </a:t>
            </a:r>
            <a:br>
              <a:rPr lang="en-US" sz="1800" b="1" dirty="0">
                <a:effectLst/>
                <a:latin typeface="Arial" panose="020B0604020202020204" pitchFamily="34" charset="0"/>
                <a:ea typeface="Arial" panose="020B0604020202020204" pitchFamily="34" charset="0"/>
              </a:rPr>
            </a:br>
            <a:r>
              <a:rPr lang="en-US" sz="1800" b="1" dirty="0">
                <a:effectLst/>
                <a:latin typeface="Arial" panose="020B0604020202020204" pitchFamily="34" charset="0"/>
                <a:ea typeface="Arial" panose="020B0604020202020204" pitchFamily="34" charset="0"/>
              </a:rPr>
              <a:t>Învățarea între generații</a:t>
            </a:r>
            <a:endParaRPr lang="de-DE" dirty="0"/>
          </a:p>
        </p:txBody>
      </p:sp>
    </p:spTree>
    <p:extLst>
      <p:ext uri="{BB962C8B-B14F-4D97-AF65-F5344CB8AC3E}">
        <p14:creationId xmlns:p14="http://schemas.microsoft.com/office/powerpoint/2010/main" val="3328386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064;p58">
            <a:extLst>
              <a:ext uri="{FF2B5EF4-FFF2-40B4-BE49-F238E27FC236}">
                <a16:creationId xmlns:a16="http://schemas.microsoft.com/office/drawing/2014/main" xmlns="" id="{482248BD-D367-4C74-B58C-1EA7858D9840}"/>
              </a:ext>
            </a:extLst>
          </p:cNvPr>
          <p:cNvSpPr txBox="1">
            <a:spLocks/>
          </p:cNvSpPr>
          <p:nvPr/>
        </p:nvSpPr>
        <p:spPr>
          <a:xfrm>
            <a:off x="630353" y="1545450"/>
            <a:ext cx="5359900" cy="2052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4800"/>
              <a:buFont typeface="Montserrat"/>
              <a:buNone/>
              <a:defRPr sz="60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9pPr>
          </a:lstStyle>
          <a:p>
            <a:pPr algn="l"/>
            <a:r>
              <a:rPr lang="en-GB"/>
              <a:t>Mulțumesc!</a:t>
            </a:r>
          </a:p>
        </p:txBody>
      </p:sp>
      <p:grpSp>
        <p:nvGrpSpPr>
          <p:cNvPr id="10" name="Google Shape;978;p53">
            <a:extLst>
              <a:ext uri="{FF2B5EF4-FFF2-40B4-BE49-F238E27FC236}">
                <a16:creationId xmlns:a16="http://schemas.microsoft.com/office/drawing/2014/main" xmlns="" id="{67521F79-3086-46A4-BB7B-BAC1D5874184}"/>
              </a:ext>
            </a:extLst>
          </p:cNvPr>
          <p:cNvGrpSpPr/>
          <p:nvPr/>
        </p:nvGrpSpPr>
        <p:grpSpPr>
          <a:xfrm>
            <a:off x="4167750" y="4704850"/>
            <a:ext cx="808500" cy="92100"/>
            <a:chOff x="3570750" y="4704850"/>
            <a:chExt cx="808500" cy="92100"/>
          </a:xfrm>
        </p:grpSpPr>
        <p:sp>
          <p:nvSpPr>
            <p:cNvPr id="11" name="Google Shape;979;p53">
              <a:extLst>
                <a:ext uri="{FF2B5EF4-FFF2-40B4-BE49-F238E27FC236}">
                  <a16:creationId xmlns:a16="http://schemas.microsoft.com/office/drawing/2014/main" xmlns="" id="{1094A44C-A2DF-485A-8A9E-DE335B6B4BA0}"/>
                </a:ext>
              </a:extLst>
            </p:cNvPr>
            <p:cNvSpPr/>
            <p:nvPr/>
          </p:nvSpPr>
          <p:spPr>
            <a:xfrm>
              <a:off x="3570750" y="4704850"/>
              <a:ext cx="92100" cy="92100"/>
            </a:xfrm>
            <a:prstGeom prst="ellipse">
              <a:avLst/>
            </a:prstGeom>
            <a:solidFill>
              <a:srgbClr val="FFFFFF">
                <a:alpha val="513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980;p53">
              <a:extLst>
                <a:ext uri="{FF2B5EF4-FFF2-40B4-BE49-F238E27FC236}">
                  <a16:creationId xmlns:a16="http://schemas.microsoft.com/office/drawing/2014/main" xmlns="" id="{610D479A-57CB-4DFD-BC68-037D57B5278B}"/>
                </a:ext>
              </a:extLst>
            </p:cNvPr>
            <p:cNvSpPr/>
            <p:nvPr/>
          </p:nvSpPr>
          <p:spPr>
            <a:xfrm>
              <a:off x="3809550" y="4704850"/>
              <a:ext cx="92100" cy="92100"/>
            </a:xfrm>
            <a:prstGeom prst="ellipse">
              <a:avLst/>
            </a:pr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981;p53">
              <a:extLst>
                <a:ext uri="{FF2B5EF4-FFF2-40B4-BE49-F238E27FC236}">
                  <a16:creationId xmlns:a16="http://schemas.microsoft.com/office/drawing/2014/main" xmlns="" id="{05B220A4-8DC3-4101-B6AA-988080EE905E}"/>
                </a:ext>
              </a:extLst>
            </p:cNvPr>
            <p:cNvSpPr/>
            <p:nvPr/>
          </p:nvSpPr>
          <p:spPr>
            <a:xfrm>
              <a:off x="4048350" y="4704850"/>
              <a:ext cx="92100" cy="92100"/>
            </a:xfrm>
            <a:prstGeom prst="ellipse">
              <a:avLst/>
            </a:pr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982;p53">
              <a:extLst>
                <a:ext uri="{FF2B5EF4-FFF2-40B4-BE49-F238E27FC236}">
                  <a16:creationId xmlns:a16="http://schemas.microsoft.com/office/drawing/2014/main" xmlns="" id="{9AF404B3-585B-4CE6-9665-628521A16222}"/>
                </a:ext>
              </a:extLst>
            </p:cNvPr>
            <p:cNvSpPr/>
            <p:nvPr/>
          </p:nvSpPr>
          <p:spPr>
            <a:xfrm>
              <a:off x="4287150" y="4704850"/>
              <a:ext cx="92100" cy="921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 name="Google Shape;1076;p58">
            <a:extLst>
              <a:ext uri="{FF2B5EF4-FFF2-40B4-BE49-F238E27FC236}">
                <a16:creationId xmlns:a16="http://schemas.microsoft.com/office/drawing/2014/main" xmlns="" id="{86654111-5300-4983-9923-A6FC4C460834}"/>
              </a:ext>
            </a:extLst>
          </p:cNvPr>
          <p:cNvCxnSpPr/>
          <p:nvPr/>
        </p:nvCxnSpPr>
        <p:spPr>
          <a:xfrm>
            <a:off x="720000" y="341075"/>
            <a:ext cx="0" cy="872100"/>
          </a:xfrm>
          <a:prstGeom prst="straightConnector1">
            <a:avLst/>
          </a:prstGeom>
          <a:noFill/>
          <a:ln w="19050" cap="flat" cmpd="sng">
            <a:solidFill>
              <a:schemeClr val="lt1"/>
            </a:solidFill>
            <a:prstDash val="solid"/>
            <a:round/>
            <a:headEnd type="none" w="med" len="med"/>
            <a:tailEnd type="none" w="med" len="med"/>
          </a:ln>
        </p:spPr>
      </p:cxnSp>
      <p:pic>
        <p:nvPicPr>
          <p:cNvPr id="17" name="Graphic 10">
            <a:extLst>
              <a:ext uri="{FF2B5EF4-FFF2-40B4-BE49-F238E27FC236}">
                <a16:creationId xmlns:a16="http://schemas.microsoft.com/office/drawing/2014/main" xmlns="" id="{BAB7858A-4F84-4B65-93F8-E8B648AAD22A}"/>
              </a:ext>
            </a:extLst>
          </p:cNvPr>
          <p:cNvPicPr>
            <a:picLocks noChangeAspect="1"/>
          </p:cNvPicPr>
          <p:nvPr/>
        </p:nvPicPr>
        <p:blipFill>
          <a:blip r:embed="rId2"/>
          <a:srcRect/>
          <a:stretch/>
        </p:blipFill>
        <p:spPr>
          <a:xfrm>
            <a:off x="8425830" y="136475"/>
            <a:ext cx="563712" cy="378782"/>
          </a:xfrm>
          <a:prstGeom prst="rect">
            <a:avLst/>
          </a:prstGeom>
        </p:spPr>
      </p:pic>
    </p:spTree>
    <p:extLst>
      <p:ext uri="{BB962C8B-B14F-4D97-AF65-F5344CB8AC3E}">
        <p14:creationId xmlns:p14="http://schemas.microsoft.com/office/powerpoint/2010/main" val="1963843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64F5A4B1-7930-4D74-99DF-9E21646FA71D}"/>
              </a:ext>
            </a:extLst>
          </p:cNvPr>
          <p:cNvPicPr>
            <a:picLocks noChangeAspect="1"/>
          </p:cNvPicPr>
          <p:nvPr/>
        </p:nvPicPr>
        <p:blipFill>
          <a:blip r:embed="rId2"/>
          <a:srcRect/>
          <a:stretch/>
        </p:blipFill>
        <p:spPr>
          <a:xfrm>
            <a:off x="1996441" y="3156291"/>
            <a:ext cx="5151115" cy="1046419"/>
          </a:xfrm>
          <a:prstGeom prst="rect">
            <a:avLst/>
          </a:prstGeom>
        </p:spPr>
      </p:pic>
      <p:pic>
        <p:nvPicPr>
          <p:cNvPr id="16" name="Picture 15">
            <a:extLst>
              <a:ext uri="{FF2B5EF4-FFF2-40B4-BE49-F238E27FC236}">
                <a16:creationId xmlns:a16="http://schemas.microsoft.com/office/drawing/2014/main" xmlns="" id="{D165D8DB-3183-4BE7-A738-31923CAA71CF}"/>
              </a:ext>
            </a:extLst>
          </p:cNvPr>
          <p:cNvPicPr>
            <a:picLocks noChangeAspect="1"/>
          </p:cNvPicPr>
          <p:nvPr/>
        </p:nvPicPr>
        <p:blipFill>
          <a:blip r:embed="rId3"/>
          <a:srcRect/>
          <a:stretch/>
        </p:blipFill>
        <p:spPr>
          <a:xfrm>
            <a:off x="2869425" y="891235"/>
            <a:ext cx="3405149" cy="1481852"/>
          </a:xfrm>
          <a:prstGeom prst="rect">
            <a:avLst/>
          </a:prstGeom>
        </p:spPr>
      </p:pic>
      <p:pic>
        <p:nvPicPr>
          <p:cNvPr id="18" name="Picture 17" descr="Text&#10;&#10;Description automatically generated with medium confidence">
            <a:extLst>
              <a:ext uri="{FF2B5EF4-FFF2-40B4-BE49-F238E27FC236}">
                <a16:creationId xmlns:a16="http://schemas.microsoft.com/office/drawing/2014/main" xmlns="" id="{EB747978-8D98-4DC1-9E85-63C00EC4C201}"/>
              </a:ext>
            </a:extLst>
          </p:cNvPr>
          <p:cNvPicPr>
            <a:picLocks noChangeAspect="1"/>
          </p:cNvPicPr>
          <p:nvPr/>
        </p:nvPicPr>
        <p:blipFill>
          <a:blip r:embed="rId4"/>
          <a:stretch>
            <a:fillRect/>
          </a:stretch>
        </p:blipFill>
        <p:spPr>
          <a:xfrm>
            <a:off x="204273" y="4463770"/>
            <a:ext cx="1402547" cy="294247"/>
          </a:xfrm>
          <a:prstGeom prst="rect">
            <a:avLst/>
          </a:prstGeom>
        </p:spPr>
      </p:pic>
      <p:sp>
        <p:nvSpPr>
          <p:cNvPr id="20" name="TextBox 19">
            <a:extLst>
              <a:ext uri="{FF2B5EF4-FFF2-40B4-BE49-F238E27FC236}">
                <a16:creationId xmlns:a16="http://schemas.microsoft.com/office/drawing/2014/main" xmlns="" id="{8B49A3EE-B0D4-4ECC-8AB8-C8658AE1793C}"/>
              </a:ext>
            </a:extLst>
          </p:cNvPr>
          <p:cNvSpPr txBox="1"/>
          <p:nvPr/>
        </p:nvSpPr>
        <p:spPr>
          <a:xfrm>
            <a:off x="2381414" y="4419463"/>
            <a:ext cx="4572000" cy="338554"/>
          </a:xfrm>
          <a:prstGeom prst="rect">
            <a:avLst/>
          </a:prstGeom>
          <a:noFill/>
        </p:spPr>
        <p:txBody>
          <a:bodyPr wrap="square">
            <a:spAutoFit/>
          </a:bodyPr>
          <a:lstStyle/>
          <a:p>
            <a:pPr marR="0" algn="ctr" rtl="0"/>
            <a:r>
              <a:rPr lang="en-GB" sz="800" b="0" i="0" u="none" strike="noStrike" baseline="30000" dirty="0">
                <a:solidFill>
                  <a:srgbClr val="000000"/>
                </a:solidFill>
                <a:latin typeface="Noto Sans" panose="020B0502040504020204" pitchFamily="34"/>
              </a:rPr>
              <a:t>"Sprijinul acordat de Comisia Europeană acestei publicații nu constituie o aprobare a conținutului, care reflectă doar opiniile autorilor, iar Comisia nu poate fi considerată responsabilă pentru orice utilizare care ar putea fi făcută de informațiile din această publicație." </a:t>
            </a:r>
          </a:p>
          <a:p>
            <a:pPr marR="0" algn="ctr" rtl="0"/>
            <a:r>
              <a:rPr lang="en-GB" sz="800" b="0" i="0" u="none" strike="noStrike" baseline="30000" dirty="0">
                <a:solidFill>
                  <a:srgbClr val="000000"/>
                </a:solidFill>
                <a:latin typeface="Noto Sans" panose="020B0502040504020204" pitchFamily="34"/>
              </a:rPr>
              <a:t>Numărul proiectului: 2021-1-DE02-KA220-ADU-000035090</a:t>
            </a:r>
            <a:endParaRPr lang="en-GB" sz="800" b="1" i="0" u="none" strike="noStrike" baseline="30000" dirty="0">
              <a:solidFill>
                <a:srgbClr val="000000"/>
              </a:solidFill>
              <a:latin typeface="Noto Sans" panose="020B0502040504020204" pitchFamily="34"/>
            </a:endParaRPr>
          </a:p>
        </p:txBody>
      </p:sp>
      <p:pic>
        <p:nvPicPr>
          <p:cNvPr id="6" name="Grafik 4" descr="CC BY 4.0">
            <a:hlinkClick r:id="rId5"/>
            <a:extLst>
              <a:ext uri="{FF2B5EF4-FFF2-40B4-BE49-F238E27FC236}">
                <a16:creationId xmlns:a16="http://schemas.microsoft.com/office/drawing/2014/main" xmlns="" id="{06CDD0B1-61C6-594B-BA89-154247E80C93}"/>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8152820" y="4686195"/>
            <a:ext cx="824202" cy="307139"/>
          </a:xfrm>
          <a:prstGeom prst="rect">
            <a:avLst/>
          </a:prstGeom>
          <a:noFill/>
          <a:ln>
            <a:noFill/>
          </a:ln>
        </p:spPr>
      </p:pic>
      <p:sp>
        <p:nvSpPr>
          <p:cNvPr id="3" name="TextBox 2">
            <a:extLst>
              <a:ext uri="{FF2B5EF4-FFF2-40B4-BE49-F238E27FC236}">
                <a16:creationId xmlns:a16="http://schemas.microsoft.com/office/drawing/2014/main" xmlns="" id="{9F8C04C0-79AA-6E46-9507-217EAECE6FBC}"/>
              </a:ext>
            </a:extLst>
          </p:cNvPr>
          <p:cNvSpPr txBox="1"/>
          <p:nvPr/>
        </p:nvSpPr>
        <p:spPr>
          <a:xfrm>
            <a:off x="5279665" y="4984920"/>
            <a:ext cx="3967041" cy="307777"/>
          </a:xfrm>
          <a:prstGeom prst="rect">
            <a:avLst/>
          </a:prstGeom>
          <a:noFill/>
        </p:spPr>
        <p:txBody>
          <a:bodyPr wrap="square" rtlCol="0">
            <a:spAutoFit/>
          </a:bodyPr>
          <a:lstStyle/>
          <a:p>
            <a:pPr algn="r"/>
            <a:r>
              <a:rPr lang="en-US" sz="700" dirty="0"/>
              <a:t>Această lucrare este </a:t>
            </a:r>
            <a:r>
              <a:rPr lang="en-US" sz="700" dirty="0">
                <a:solidFill>
                  <a:schemeClr val="accent1"/>
                </a:solidFill>
                <a:hlinkClick r:id="rId7">
                  <a:extLst>
                    <a:ext uri="{A12FA001-AC4F-418D-AE19-62706E023703}">
                      <ahyp:hlinkClr xmlns:ahyp="http://schemas.microsoft.com/office/drawing/2018/hyperlinkcolor" xmlns="" val="tx"/>
                    </a:ext>
                  </a:extLst>
                </a:hlinkClick>
              </a:rPr>
              <a:t>licențiată </a:t>
            </a:r>
            <a:r>
              <a:rPr lang="en-US" sz="700" dirty="0"/>
              <a:t>sub </a:t>
            </a:r>
            <a:r>
              <a:rPr lang="en-US" sz="700" dirty="0">
                <a:solidFill>
                  <a:schemeClr val="accent1"/>
                </a:solidFill>
                <a:hlinkClick r:id="rId7">
                  <a:extLst>
                    <a:ext uri="{A12FA001-AC4F-418D-AE19-62706E023703}">
                      <ahyp:hlinkClr xmlns:ahyp="http://schemas.microsoft.com/office/drawing/2018/hyperlinkcolor" xmlns="" val="tx"/>
                    </a:ext>
                  </a:extLst>
                </a:hlinkClick>
              </a:rPr>
              <a:t>licența Creative Commons Attribution 4.0 International License</a:t>
            </a:r>
            <a:r>
              <a:rPr lang="en-US" sz="700" dirty="0">
                <a:solidFill>
                  <a:schemeClr val="accent1"/>
                </a:solidFill>
              </a:rPr>
              <a:t>.</a:t>
            </a:r>
            <a:endParaRPr lang="de-DE" altLang="de-DE" sz="700" dirty="0">
              <a:solidFill>
                <a:schemeClr val="accent1"/>
              </a:solidFill>
              <a:latin typeface="Source Sans Pro" panose="020B0503030403020204" pitchFamily="34" charset="0"/>
              <a:ea typeface="Source Sans Pro" panose="020B0503030403020204" pitchFamily="34" charset="0"/>
              <a:cs typeface="Times New Roman" panose="02020603050405020304" pitchFamily="18" charset="0"/>
            </a:endParaRPr>
          </a:p>
          <a:p>
            <a:endParaRPr lang="en-US" sz="700" dirty="0"/>
          </a:p>
        </p:txBody>
      </p:sp>
    </p:spTree>
    <p:extLst>
      <p:ext uri="{BB962C8B-B14F-4D97-AF65-F5344CB8AC3E}">
        <p14:creationId xmlns:p14="http://schemas.microsoft.com/office/powerpoint/2010/main" val="476810577"/>
      </p:ext>
    </p:extLst>
  </p:cSld>
  <p:clrMapOvr>
    <a:masterClrMapping/>
  </p:clrMapOvr>
</p:sld>
</file>

<file path=ppt/theme/theme1.xml><?xml version="1.0" encoding="utf-8"?>
<a:theme xmlns:a="http://schemas.openxmlformats.org/drawingml/2006/main" name="Professional Company Report by Slidesgo">
  <a:themeElements>
    <a:clrScheme name="Custom 4">
      <a:dk1>
        <a:srgbClr val="52B47B"/>
      </a:dk1>
      <a:lt1>
        <a:srgbClr val="FFFFFF"/>
      </a:lt1>
      <a:dk2>
        <a:srgbClr val="FFFFFF"/>
      </a:dk2>
      <a:lt2>
        <a:srgbClr val="009FE3"/>
      </a:lt2>
      <a:accent1>
        <a:srgbClr val="495ED5"/>
      </a:accent1>
      <a:accent2>
        <a:srgbClr val="7CDFFE"/>
      </a:accent2>
      <a:accent3>
        <a:srgbClr val="495ED5"/>
      </a:accent3>
      <a:accent4>
        <a:srgbClr val="7CDFFE"/>
      </a:accent4>
      <a:accent5>
        <a:srgbClr val="495ED5"/>
      </a:accent5>
      <a:accent6>
        <a:srgbClr val="7CDFFE"/>
      </a:accent6>
      <a:hlink>
        <a:srgbClr val="FFFFFF"/>
      </a:hlink>
      <a:folHlink>
        <a:srgbClr val="0097A7"/>
      </a:folHlink>
    </a:clrScheme>
    <a:fontScheme name="Custom 1">
      <a:majorFont>
        <a:latin typeface="Montserrat"/>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4">
    <a:dk1>
      <a:srgbClr val="52B47B"/>
    </a:dk1>
    <a:lt1>
      <a:srgbClr val="FFFFFF"/>
    </a:lt1>
    <a:dk2>
      <a:srgbClr val="FFFFFF"/>
    </a:dk2>
    <a:lt2>
      <a:srgbClr val="009FE3"/>
    </a:lt2>
    <a:accent1>
      <a:srgbClr val="495ED5"/>
    </a:accent1>
    <a:accent2>
      <a:srgbClr val="7CDFFE"/>
    </a:accent2>
    <a:accent3>
      <a:srgbClr val="495ED5"/>
    </a:accent3>
    <a:accent4>
      <a:srgbClr val="7CDFFE"/>
    </a:accent4>
    <a:accent5>
      <a:srgbClr val="495ED5"/>
    </a:accent5>
    <a:accent6>
      <a:srgbClr val="7CDFFE"/>
    </a:accent6>
    <a:hlink>
      <a:srgbClr val="FFFFFF"/>
    </a:hlink>
    <a:folHlink>
      <a:srgbClr val="0097A7"/>
    </a:folHlink>
  </a:clrScheme>
</a:themeOverride>
</file>

<file path=docProps/app.xml><?xml version="1.0" encoding="utf-8"?>
<Properties xmlns="http://schemas.openxmlformats.org/officeDocument/2006/extended-properties" xmlns:vt="http://schemas.openxmlformats.org/officeDocument/2006/docPropsVTypes">
  <Template/>
  <TotalTime>13</TotalTime>
  <Words>946</Words>
  <Application>Microsoft Office PowerPoint</Application>
  <PresentationFormat>On-screen Show (16:9)</PresentationFormat>
  <Paragraphs>127</Paragraphs>
  <Slides>23</Slides>
  <Notes>20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Arial</vt:lpstr>
      <vt:lpstr>Open Sans</vt:lpstr>
      <vt:lpstr>Source Sans Pro</vt:lpstr>
      <vt:lpstr>Muli</vt:lpstr>
      <vt:lpstr>Wingdings</vt:lpstr>
      <vt:lpstr>BenchNine</vt:lpstr>
      <vt:lpstr>Lato Hairline</vt:lpstr>
      <vt:lpstr>Noto Sans</vt:lpstr>
      <vt:lpstr>Josefin Sans</vt:lpstr>
      <vt:lpstr>Times New Roman</vt:lpstr>
      <vt:lpstr>Montserrat</vt:lpstr>
      <vt:lpstr>Professional Company Report by Slidesgo</vt:lpstr>
      <vt:lpstr>PowerPoint Presentation</vt:lpstr>
      <vt:lpstr>Învățarea online și lucrul în medii online dinamice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FIPL</dc:creator>
  <cp:keywords>, docId:E863C9FDA43D49075177B78CFB886842</cp:keywords>
  <cp:lastModifiedBy>Andreea Panaitescu</cp:lastModifiedBy>
  <cp:revision>85</cp:revision>
  <dcterms:modified xsi:type="dcterms:W3CDTF">2023-11-10T07:43:24Z</dcterms:modified>
</cp:coreProperties>
</file>